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56" r:id="rId2"/>
    <p:sldId id="258" r:id="rId3"/>
    <p:sldId id="257" r:id="rId4"/>
  </p:sldIdLst>
  <p:sldSz cx="7772400" cy="10058400"/>
  <p:notesSz cx="7772400" cy="100584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0C501CA-4D35-7261-B7A2-441ED1B7AE84}" name="Hannah Entrekin" initials="HE" userId="S::Hannah.Entrekin@tbifederal.com::76929847-c1c4-4224-892a-ca04dea3a2a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2F48"/>
    <a:srgbClr val="D52727"/>
    <a:srgbClr val="FDBE10"/>
    <a:srgbClr val="DECE8A"/>
    <a:srgbClr val="EBE2B9"/>
    <a:srgbClr val="F5BC4A"/>
    <a:srgbClr val="F28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2" autoAdjust="0"/>
    <p:restoredTop sz="94689" autoAdjust="0"/>
  </p:normalViewPr>
  <p:slideViewPr>
    <p:cSldViewPr>
      <p:cViewPr varScale="1">
        <p:scale>
          <a:sx n="54" d="100"/>
          <a:sy n="54" d="100"/>
        </p:scale>
        <p:origin x="2448" y="-115"/>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8/10/relationships/authors" Target="authors.xml"/><Relationship Id="rId5" Type="http://schemas.openxmlformats.org/officeDocument/2006/relationships/notesMaster" Target="notesMasters/notesMaster1.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juli Desai" userId="3514a6c1-c639-40dd-b1fd-b1bda6df5071" providerId="ADAL" clId="{F7C68744-673B-4D66-A6AF-38AEA162E747}"/>
    <pc:docChg chg="custSel modSld">
      <pc:chgData name="Anjuli Desai" userId="3514a6c1-c639-40dd-b1fd-b1bda6df5071" providerId="ADAL" clId="{F7C68744-673B-4D66-A6AF-38AEA162E747}" dt="2026-08-25T19:16:24.987" v="23" actId="1076"/>
      <pc:docMkLst>
        <pc:docMk/>
      </pc:docMkLst>
      <pc:sldChg chg="delSp modSp mod">
        <pc:chgData name="Anjuli Desai" userId="3514a6c1-c639-40dd-b1fd-b1bda6df5071" providerId="ADAL" clId="{F7C68744-673B-4D66-A6AF-38AEA162E747}" dt="2026-08-25T19:16:24.987" v="23" actId="1076"/>
        <pc:sldMkLst>
          <pc:docMk/>
          <pc:sldMk cId="0" sldId="257"/>
        </pc:sldMkLst>
        <pc:spChg chg="del">
          <ac:chgData name="Anjuli Desai" userId="3514a6c1-c639-40dd-b1fd-b1bda6df5071" providerId="ADAL" clId="{F7C68744-673B-4D66-A6AF-38AEA162E747}" dt="2026-08-25T19:15:08.124" v="15" actId="478"/>
          <ac:spMkLst>
            <pc:docMk/>
            <pc:sldMk cId="0" sldId="257"/>
            <ac:spMk id="7" creationId="{6012DD6F-3750-8336-1D28-B1B43525FEA0}"/>
          </ac:spMkLst>
        </pc:spChg>
        <pc:spChg chg="mod">
          <ac:chgData name="Anjuli Desai" userId="3514a6c1-c639-40dd-b1fd-b1bda6df5071" providerId="ADAL" clId="{F7C68744-673B-4D66-A6AF-38AEA162E747}" dt="2026-08-25T19:16:20.375" v="22" actId="1076"/>
          <ac:spMkLst>
            <pc:docMk/>
            <pc:sldMk cId="0" sldId="257"/>
            <ac:spMk id="44" creationId="{00000000-0000-0000-0000-000000000000}"/>
          </ac:spMkLst>
        </pc:spChg>
        <pc:spChg chg="mod">
          <ac:chgData name="Anjuli Desai" userId="3514a6c1-c639-40dd-b1fd-b1bda6df5071" providerId="ADAL" clId="{F7C68744-673B-4D66-A6AF-38AEA162E747}" dt="2026-08-25T19:16:24.987" v="23" actId="1076"/>
          <ac:spMkLst>
            <pc:docMk/>
            <pc:sldMk cId="0" sldId="257"/>
            <ac:spMk id="8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368675" cy="5048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402138" y="0"/>
            <a:ext cx="3368675" cy="504825"/>
          </a:xfrm>
          <a:prstGeom prst="rect">
            <a:avLst/>
          </a:prstGeom>
        </p:spPr>
        <p:txBody>
          <a:bodyPr vert="horz" lIns="91440" tIns="45720" rIns="91440" bIns="45720" rtlCol="0"/>
          <a:lstStyle>
            <a:lvl1pPr algn="r">
              <a:defRPr sz="1200"/>
            </a:lvl1pPr>
          </a:lstStyle>
          <a:p>
            <a:fld id="{F69CF25D-24F4-4A5E-B2B2-D49322C49B1E}" type="datetimeFigureOut">
              <a:rPr lang="en-US" smtClean="0"/>
              <a:t>8/25/2026</a:t>
            </a:fld>
            <a:endParaRPr lang="en-US"/>
          </a:p>
        </p:txBody>
      </p:sp>
      <p:sp>
        <p:nvSpPr>
          <p:cNvPr id="4" name="Slide Image Placeholder 3"/>
          <p:cNvSpPr>
            <a:spLocks noGrp="1" noRot="1" noChangeAspect="1"/>
          </p:cNvSpPr>
          <p:nvPr>
            <p:ph type="sldImg" idx="2"/>
          </p:nvPr>
        </p:nvSpPr>
        <p:spPr>
          <a:xfrm>
            <a:off x="2574925" y="1257300"/>
            <a:ext cx="2622550" cy="33940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77875" y="4840288"/>
            <a:ext cx="6216650" cy="39608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53575"/>
            <a:ext cx="3368675" cy="5048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402138" y="9553575"/>
            <a:ext cx="3368675" cy="504825"/>
          </a:xfrm>
          <a:prstGeom prst="rect">
            <a:avLst/>
          </a:prstGeom>
        </p:spPr>
        <p:txBody>
          <a:bodyPr vert="horz" lIns="91440" tIns="45720" rIns="91440" bIns="45720" rtlCol="0" anchor="b"/>
          <a:lstStyle>
            <a:lvl1pPr algn="r">
              <a:defRPr sz="1200"/>
            </a:lvl1pPr>
          </a:lstStyle>
          <a:p>
            <a:fld id="{E20E5F6B-97ED-42C2-85A2-EC35FCB3F422}" type="slidenum">
              <a:rPr lang="en-US" smtClean="0"/>
              <a:t>‹#›</a:t>
            </a:fld>
            <a:endParaRPr lang="en-US"/>
          </a:p>
        </p:txBody>
      </p:sp>
    </p:spTree>
    <p:extLst>
      <p:ext uri="{BB962C8B-B14F-4D97-AF65-F5344CB8AC3E}">
        <p14:creationId xmlns:p14="http://schemas.microsoft.com/office/powerpoint/2010/main" val="1446176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0E5F6B-97ED-42C2-85A2-EC35FCB3F422}" type="slidenum">
              <a:rPr lang="en-US" smtClean="0"/>
              <a:t>1</a:t>
            </a:fld>
            <a:endParaRPr lang="en-US"/>
          </a:p>
        </p:txBody>
      </p:sp>
    </p:spTree>
    <p:extLst>
      <p:ext uri="{BB962C8B-B14F-4D97-AF65-F5344CB8AC3E}">
        <p14:creationId xmlns:p14="http://schemas.microsoft.com/office/powerpoint/2010/main" val="1472057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8AD3A-7F55-DE7D-95B5-C032817FEA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C8EFD2-7347-6ADC-63C0-D7E0B54EFA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BBF2CE-3266-35D8-8553-9C267139738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8AB5CC0-983F-13F5-F1AB-3FF72D79C6EA}"/>
              </a:ext>
            </a:extLst>
          </p:cNvPr>
          <p:cNvSpPr>
            <a:spLocks noGrp="1"/>
          </p:cNvSpPr>
          <p:nvPr>
            <p:ph type="sldNum" sz="quarter" idx="5"/>
          </p:nvPr>
        </p:nvSpPr>
        <p:spPr/>
        <p:txBody>
          <a:bodyPr/>
          <a:lstStyle/>
          <a:p>
            <a:fld id="{E20E5F6B-97ED-42C2-85A2-EC35FCB3F422}" type="slidenum">
              <a:rPr lang="en-US" smtClean="0"/>
              <a:t>2</a:t>
            </a:fld>
            <a:endParaRPr lang="en-US"/>
          </a:p>
        </p:txBody>
      </p:sp>
    </p:spTree>
    <p:extLst>
      <p:ext uri="{BB962C8B-B14F-4D97-AF65-F5344CB8AC3E}">
        <p14:creationId xmlns:p14="http://schemas.microsoft.com/office/powerpoint/2010/main" val="28405722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0E5F6B-97ED-42C2-85A2-EC35FCB3F422}" type="slidenum">
              <a:rPr lang="en-US" smtClean="0"/>
              <a:t>3</a:t>
            </a:fld>
            <a:endParaRPr lang="en-US"/>
          </a:p>
        </p:txBody>
      </p:sp>
    </p:spTree>
    <p:extLst>
      <p:ext uri="{BB962C8B-B14F-4D97-AF65-F5344CB8AC3E}">
        <p14:creationId xmlns:p14="http://schemas.microsoft.com/office/powerpoint/2010/main" val="26990916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82930" y="3118104"/>
            <a:ext cx="6606540" cy="211226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65860" y="5632704"/>
            <a:ext cx="5440680" cy="25146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88620" y="2313432"/>
            <a:ext cx="3380994" cy="66385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002786" y="2313432"/>
            <a:ext cx="3380994" cy="66385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88620" y="402336"/>
            <a:ext cx="6995160" cy="160934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88620" y="2313432"/>
            <a:ext cx="6995160" cy="66385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642616" y="9354312"/>
            <a:ext cx="2487168" cy="50292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88620" y="9354312"/>
            <a:ext cx="1787652" cy="5029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8/25/2026</a:t>
            </a:fld>
            <a:endParaRPr lang="en-US"/>
          </a:p>
        </p:txBody>
      </p:sp>
      <p:sp>
        <p:nvSpPr>
          <p:cNvPr id="6" name="Holder 6"/>
          <p:cNvSpPr>
            <a:spLocks noGrp="1"/>
          </p:cNvSpPr>
          <p:nvPr>
            <p:ph type="sldNum" sz="quarter" idx="7"/>
          </p:nvPr>
        </p:nvSpPr>
        <p:spPr>
          <a:xfrm>
            <a:off x="5596128" y="9354312"/>
            <a:ext cx="1787652" cy="50292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 name="object 22"/>
          <p:cNvSpPr/>
          <p:nvPr/>
        </p:nvSpPr>
        <p:spPr>
          <a:xfrm>
            <a:off x="0" y="9398393"/>
            <a:ext cx="7772400" cy="660007"/>
          </a:xfrm>
          <a:custGeom>
            <a:avLst/>
            <a:gdLst/>
            <a:ahLst/>
            <a:cxnLst/>
            <a:rect l="l" t="t" r="r" b="b"/>
            <a:pathLst>
              <a:path w="7772400" h="457200">
                <a:moveTo>
                  <a:pt x="7772400" y="0"/>
                </a:moveTo>
                <a:lnTo>
                  <a:pt x="0" y="0"/>
                </a:lnTo>
                <a:lnTo>
                  <a:pt x="0" y="457200"/>
                </a:lnTo>
                <a:lnTo>
                  <a:pt x="7772400" y="457200"/>
                </a:lnTo>
                <a:lnTo>
                  <a:pt x="7772400" y="0"/>
                </a:lnTo>
                <a:close/>
              </a:path>
            </a:pathLst>
          </a:custGeom>
          <a:solidFill>
            <a:srgbClr val="F5BC4A"/>
          </a:solidFill>
        </p:spPr>
        <p:txBody>
          <a:bodyPr wrap="square" lIns="0" tIns="0" rIns="0" bIns="0" rtlCol="0"/>
          <a:lstStyle/>
          <a:p>
            <a:endParaRPr/>
          </a:p>
        </p:txBody>
      </p:sp>
      <p:sp>
        <p:nvSpPr>
          <p:cNvPr id="23" name="object 23"/>
          <p:cNvSpPr txBox="1"/>
          <p:nvPr/>
        </p:nvSpPr>
        <p:spPr>
          <a:xfrm>
            <a:off x="438052" y="9661599"/>
            <a:ext cx="2076547" cy="333425"/>
          </a:xfrm>
          <a:prstGeom prst="rect">
            <a:avLst/>
          </a:prstGeom>
        </p:spPr>
        <p:txBody>
          <a:bodyPr vert="horz" wrap="square" lIns="0" tIns="12700" rIns="0" bIns="0" rtlCol="0">
            <a:spAutoFit/>
          </a:bodyPr>
          <a:lstStyle/>
          <a:p>
            <a:pPr marL="12700">
              <a:lnSpc>
                <a:spcPct val="100000"/>
              </a:lnSpc>
              <a:spcBef>
                <a:spcPts val="100"/>
              </a:spcBef>
            </a:pPr>
            <a:r>
              <a:rPr lang="en-US" sz="1000" b="1" spc="80" dirty="0">
                <a:solidFill>
                  <a:srgbClr val="0B2F48"/>
                </a:solidFill>
                <a:latin typeface="Calibri"/>
                <a:cs typeface="Calibri"/>
              </a:rPr>
              <a:t>TUNICA-BILOXI ADVANTAGES</a:t>
            </a:r>
          </a:p>
          <a:p>
            <a:pPr marL="12700">
              <a:lnSpc>
                <a:spcPct val="100000"/>
              </a:lnSpc>
              <a:spcBef>
                <a:spcPts val="100"/>
              </a:spcBef>
            </a:pPr>
            <a:r>
              <a:rPr sz="1000" b="1" spc="80" dirty="0">
                <a:solidFill>
                  <a:srgbClr val="0B2F48"/>
                </a:solidFill>
                <a:latin typeface="Calibri"/>
                <a:cs typeface="Calibri"/>
              </a:rPr>
              <a:t>CORPORATE</a:t>
            </a:r>
            <a:r>
              <a:rPr sz="1000" b="1" spc="140" dirty="0">
                <a:solidFill>
                  <a:srgbClr val="0B2F48"/>
                </a:solidFill>
                <a:latin typeface="Calibri"/>
                <a:cs typeface="Calibri"/>
              </a:rPr>
              <a:t> </a:t>
            </a:r>
            <a:r>
              <a:rPr sz="1000" b="1" spc="60" dirty="0">
                <a:solidFill>
                  <a:srgbClr val="0B2F48"/>
                </a:solidFill>
                <a:latin typeface="Calibri"/>
                <a:cs typeface="Calibri"/>
              </a:rPr>
              <a:t>OVERVIEW</a:t>
            </a:r>
            <a:endParaRPr sz="1000" dirty="0">
              <a:solidFill>
                <a:srgbClr val="0B2F48"/>
              </a:solidFill>
              <a:latin typeface="Calibri"/>
              <a:cs typeface="Calibri"/>
            </a:endParaRPr>
          </a:p>
        </p:txBody>
      </p:sp>
      <p:sp>
        <p:nvSpPr>
          <p:cNvPr id="25" name="object 25"/>
          <p:cNvSpPr/>
          <p:nvPr/>
        </p:nvSpPr>
        <p:spPr>
          <a:xfrm>
            <a:off x="0" y="1262976"/>
            <a:ext cx="7772400" cy="4766310"/>
          </a:xfrm>
          <a:custGeom>
            <a:avLst/>
            <a:gdLst/>
            <a:ahLst/>
            <a:cxnLst/>
            <a:rect l="l" t="t" r="r" b="b"/>
            <a:pathLst>
              <a:path w="7772400" h="4766310">
                <a:moveTo>
                  <a:pt x="3533317" y="571"/>
                </a:moveTo>
                <a:lnTo>
                  <a:pt x="2140242" y="571"/>
                </a:lnTo>
                <a:lnTo>
                  <a:pt x="2128570" y="11861"/>
                </a:lnTo>
                <a:lnTo>
                  <a:pt x="2123490" y="18059"/>
                </a:lnTo>
                <a:lnTo>
                  <a:pt x="2076259" y="55181"/>
                </a:lnTo>
                <a:lnTo>
                  <a:pt x="1994446" y="120192"/>
                </a:lnTo>
                <a:lnTo>
                  <a:pt x="1913140" y="185826"/>
                </a:lnTo>
                <a:lnTo>
                  <a:pt x="1832330" y="252056"/>
                </a:lnTo>
                <a:lnTo>
                  <a:pt x="1751990" y="318884"/>
                </a:lnTo>
                <a:lnTo>
                  <a:pt x="1672120" y="386308"/>
                </a:lnTo>
                <a:lnTo>
                  <a:pt x="1595628" y="451815"/>
                </a:lnTo>
                <a:lnTo>
                  <a:pt x="1519643" y="517893"/>
                </a:lnTo>
                <a:lnTo>
                  <a:pt x="1444231" y="584606"/>
                </a:lnTo>
                <a:lnTo>
                  <a:pt x="1369466" y="652005"/>
                </a:lnTo>
                <a:lnTo>
                  <a:pt x="1332344" y="685990"/>
                </a:lnTo>
                <a:lnTo>
                  <a:pt x="1295400" y="720153"/>
                </a:lnTo>
                <a:lnTo>
                  <a:pt x="1258646" y="754532"/>
                </a:lnTo>
                <a:lnTo>
                  <a:pt x="1222095" y="789114"/>
                </a:lnTo>
                <a:lnTo>
                  <a:pt x="1185748" y="823912"/>
                </a:lnTo>
                <a:lnTo>
                  <a:pt x="1149616" y="858926"/>
                </a:lnTo>
                <a:lnTo>
                  <a:pt x="1078166" y="928776"/>
                </a:lnTo>
                <a:lnTo>
                  <a:pt x="971461" y="1034021"/>
                </a:lnTo>
                <a:lnTo>
                  <a:pt x="900772" y="1104671"/>
                </a:lnTo>
                <a:lnTo>
                  <a:pt x="830592" y="1175829"/>
                </a:lnTo>
                <a:lnTo>
                  <a:pt x="761022" y="1247597"/>
                </a:lnTo>
                <a:lnTo>
                  <a:pt x="726503" y="1283741"/>
                </a:lnTo>
                <a:lnTo>
                  <a:pt x="692175" y="1320076"/>
                </a:lnTo>
                <a:lnTo>
                  <a:pt x="658063" y="1356614"/>
                </a:lnTo>
                <a:lnTo>
                  <a:pt x="624166" y="1393380"/>
                </a:lnTo>
                <a:lnTo>
                  <a:pt x="558228" y="1465503"/>
                </a:lnTo>
                <a:lnTo>
                  <a:pt x="459803" y="1574126"/>
                </a:lnTo>
                <a:lnTo>
                  <a:pt x="394766" y="1647037"/>
                </a:lnTo>
                <a:lnTo>
                  <a:pt x="330365" y="1720494"/>
                </a:lnTo>
                <a:lnTo>
                  <a:pt x="264350" y="1797367"/>
                </a:lnTo>
                <a:lnTo>
                  <a:pt x="196557" y="1877504"/>
                </a:lnTo>
                <a:lnTo>
                  <a:pt x="129374" y="1958149"/>
                </a:lnTo>
                <a:lnTo>
                  <a:pt x="62839" y="2039315"/>
                </a:lnTo>
                <a:lnTo>
                  <a:pt x="0" y="2117306"/>
                </a:lnTo>
                <a:lnTo>
                  <a:pt x="0" y="2502801"/>
                </a:lnTo>
                <a:lnTo>
                  <a:pt x="65252" y="2435504"/>
                </a:lnTo>
                <a:lnTo>
                  <a:pt x="101447" y="2398839"/>
                </a:lnTo>
                <a:lnTo>
                  <a:pt x="137960" y="2362479"/>
                </a:lnTo>
                <a:lnTo>
                  <a:pt x="174739" y="2326411"/>
                </a:lnTo>
                <a:lnTo>
                  <a:pt x="211785" y="2290597"/>
                </a:lnTo>
                <a:lnTo>
                  <a:pt x="249047" y="2255012"/>
                </a:lnTo>
                <a:lnTo>
                  <a:pt x="286499" y="2219617"/>
                </a:lnTo>
                <a:lnTo>
                  <a:pt x="361848" y="2149284"/>
                </a:lnTo>
                <a:lnTo>
                  <a:pt x="473214" y="2046770"/>
                </a:lnTo>
                <a:lnTo>
                  <a:pt x="544893" y="1982089"/>
                </a:lnTo>
                <a:lnTo>
                  <a:pt x="617156" y="1918081"/>
                </a:lnTo>
                <a:lnTo>
                  <a:pt x="689991" y="1854733"/>
                </a:lnTo>
                <a:lnTo>
                  <a:pt x="763397" y="1792058"/>
                </a:lnTo>
                <a:lnTo>
                  <a:pt x="840435" y="1727466"/>
                </a:lnTo>
                <a:lnTo>
                  <a:pt x="880732" y="1694167"/>
                </a:lnTo>
                <a:lnTo>
                  <a:pt x="961796" y="1628140"/>
                </a:lnTo>
                <a:lnTo>
                  <a:pt x="1043470" y="1562887"/>
                </a:lnTo>
                <a:lnTo>
                  <a:pt x="1125728" y="1498371"/>
                </a:lnTo>
                <a:lnTo>
                  <a:pt x="1208557" y="1434579"/>
                </a:lnTo>
                <a:lnTo>
                  <a:pt x="1291932" y="1371473"/>
                </a:lnTo>
                <a:lnTo>
                  <a:pt x="1375841" y="1309039"/>
                </a:lnTo>
                <a:lnTo>
                  <a:pt x="1459166" y="1248092"/>
                </a:lnTo>
                <a:lnTo>
                  <a:pt x="1542973" y="1187881"/>
                </a:lnTo>
                <a:lnTo>
                  <a:pt x="1627251" y="1128369"/>
                </a:lnTo>
                <a:lnTo>
                  <a:pt x="1712010" y="1069568"/>
                </a:lnTo>
                <a:lnTo>
                  <a:pt x="1797227" y="1011453"/>
                </a:lnTo>
                <a:lnTo>
                  <a:pt x="1882889" y="954024"/>
                </a:lnTo>
                <a:lnTo>
                  <a:pt x="1969020" y="897255"/>
                </a:lnTo>
                <a:lnTo>
                  <a:pt x="2055571" y="841146"/>
                </a:lnTo>
                <a:lnTo>
                  <a:pt x="2142566" y="785685"/>
                </a:lnTo>
                <a:lnTo>
                  <a:pt x="2229980" y="730859"/>
                </a:lnTo>
                <a:lnTo>
                  <a:pt x="2317826" y="676668"/>
                </a:lnTo>
                <a:lnTo>
                  <a:pt x="2406129" y="623062"/>
                </a:lnTo>
                <a:lnTo>
                  <a:pt x="2494800" y="570103"/>
                </a:lnTo>
                <a:lnTo>
                  <a:pt x="2583827" y="517791"/>
                </a:lnTo>
                <a:lnTo>
                  <a:pt x="2673210" y="466128"/>
                </a:lnTo>
                <a:lnTo>
                  <a:pt x="2762948" y="415112"/>
                </a:lnTo>
                <a:lnTo>
                  <a:pt x="2853042" y="364731"/>
                </a:lnTo>
                <a:lnTo>
                  <a:pt x="2943479" y="314985"/>
                </a:lnTo>
                <a:lnTo>
                  <a:pt x="3034271" y="265874"/>
                </a:lnTo>
                <a:lnTo>
                  <a:pt x="3125419" y="217398"/>
                </a:lnTo>
                <a:lnTo>
                  <a:pt x="3216910" y="169557"/>
                </a:lnTo>
                <a:lnTo>
                  <a:pt x="3308743" y="122339"/>
                </a:lnTo>
                <a:lnTo>
                  <a:pt x="3400920" y="75730"/>
                </a:lnTo>
                <a:lnTo>
                  <a:pt x="3493439" y="29756"/>
                </a:lnTo>
                <a:lnTo>
                  <a:pt x="3504742" y="24396"/>
                </a:lnTo>
                <a:lnTo>
                  <a:pt x="3515779" y="18542"/>
                </a:lnTo>
                <a:lnTo>
                  <a:pt x="3525609" y="10998"/>
                </a:lnTo>
                <a:lnTo>
                  <a:pt x="3533317" y="571"/>
                </a:lnTo>
                <a:close/>
              </a:path>
              <a:path w="7772400" h="4766310">
                <a:moveTo>
                  <a:pt x="7772400" y="24269"/>
                </a:moveTo>
                <a:lnTo>
                  <a:pt x="7771473" y="11925"/>
                </a:lnTo>
                <a:lnTo>
                  <a:pt x="7767879" y="4533"/>
                </a:lnTo>
                <a:lnTo>
                  <a:pt x="7760487" y="939"/>
                </a:lnTo>
                <a:lnTo>
                  <a:pt x="7748130" y="0"/>
                </a:lnTo>
                <a:lnTo>
                  <a:pt x="5667387" y="558"/>
                </a:lnTo>
                <a:lnTo>
                  <a:pt x="5657570" y="5613"/>
                </a:lnTo>
                <a:lnTo>
                  <a:pt x="5647334" y="9144"/>
                </a:lnTo>
                <a:lnTo>
                  <a:pt x="5636717" y="11303"/>
                </a:lnTo>
                <a:lnTo>
                  <a:pt x="5625744" y="12230"/>
                </a:lnTo>
                <a:lnTo>
                  <a:pt x="5581726" y="27711"/>
                </a:lnTo>
                <a:lnTo>
                  <a:pt x="5566867" y="32232"/>
                </a:lnTo>
                <a:lnTo>
                  <a:pt x="5468048" y="60337"/>
                </a:lnTo>
                <a:lnTo>
                  <a:pt x="5369471" y="89179"/>
                </a:lnTo>
                <a:lnTo>
                  <a:pt x="5271109" y="118732"/>
                </a:lnTo>
                <a:lnTo>
                  <a:pt x="5172951" y="148945"/>
                </a:lnTo>
                <a:lnTo>
                  <a:pt x="5074996" y="179793"/>
                </a:lnTo>
                <a:lnTo>
                  <a:pt x="4977219" y="211251"/>
                </a:lnTo>
                <a:lnTo>
                  <a:pt x="4879632" y="243281"/>
                </a:lnTo>
                <a:lnTo>
                  <a:pt x="4782210" y="275856"/>
                </a:lnTo>
                <a:lnTo>
                  <a:pt x="4684941" y="308927"/>
                </a:lnTo>
                <a:lnTo>
                  <a:pt x="4588929" y="342214"/>
                </a:lnTo>
                <a:lnTo>
                  <a:pt x="4493158" y="376135"/>
                </a:lnTo>
                <a:lnTo>
                  <a:pt x="4397629" y="410743"/>
                </a:lnTo>
                <a:lnTo>
                  <a:pt x="4302366" y="446036"/>
                </a:lnTo>
                <a:lnTo>
                  <a:pt x="4207383" y="482066"/>
                </a:lnTo>
                <a:lnTo>
                  <a:pt x="4112691" y="518833"/>
                </a:lnTo>
                <a:lnTo>
                  <a:pt x="4018292" y="556374"/>
                </a:lnTo>
                <a:lnTo>
                  <a:pt x="3924465" y="594474"/>
                </a:lnTo>
                <a:lnTo>
                  <a:pt x="3830891" y="633171"/>
                </a:lnTo>
                <a:lnTo>
                  <a:pt x="3737597" y="672490"/>
                </a:lnTo>
                <a:lnTo>
                  <a:pt x="3644582" y="712444"/>
                </a:lnTo>
                <a:lnTo>
                  <a:pt x="3551872" y="753046"/>
                </a:lnTo>
                <a:lnTo>
                  <a:pt x="3459454" y="794346"/>
                </a:lnTo>
                <a:lnTo>
                  <a:pt x="3367354" y="836333"/>
                </a:lnTo>
                <a:lnTo>
                  <a:pt x="3275571" y="879055"/>
                </a:lnTo>
                <a:lnTo>
                  <a:pt x="3184118" y="922515"/>
                </a:lnTo>
                <a:lnTo>
                  <a:pt x="3093008" y="966749"/>
                </a:lnTo>
                <a:lnTo>
                  <a:pt x="3002254" y="1011758"/>
                </a:lnTo>
                <a:lnTo>
                  <a:pt x="2911449" y="1057757"/>
                </a:lnTo>
                <a:lnTo>
                  <a:pt x="2820568" y="1104582"/>
                </a:lnTo>
                <a:lnTo>
                  <a:pt x="2730055" y="1152055"/>
                </a:lnTo>
                <a:lnTo>
                  <a:pt x="2639923" y="1200200"/>
                </a:lnTo>
                <a:lnTo>
                  <a:pt x="2550198" y="1249083"/>
                </a:lnTo>
                <a:lnTo>
                  <a:pt x="2460904" y="1298752"/>
                </a:lnTo>
                <a:lnTo>
                  <a:pt x="2372055" y="1349235"/>
                </a:lnTo>
                <a:lnTo>
                  <a:pt x="2327821" y="1374813"/>
                </a:lnTo>
                <a:lnTo>
                  <a:pt x="2283688" y="1400606"/>
                </a:lnTo>
                <a:lnTo>
                  <a:pt x="2195093" y="1453311"/>
                </a:lnTo>
                <a:lnTo>
                  <a:pt x="2106282" y="1507248"/>
                </a:lnTo>
                <a:lnTo>
                  <a:pt x="2018004" y="1561998"/>
                </a:lnTo>
                <a:lnTo>
                  <a:pt x="1930260" y="1617560"/>
                </a:lnTo>
                <a:lnTo>
                  <a:pt x="1886597" y="1645666"/>
                </a:lnTo>
                <a:lnTo>
                  <a:pt x="1843087" y="1673987"/>
                </a:lnTo>
                <a:lnTo>
                  <a:pt x="1799704" y="1702536"/>
                </a:lnTo>
                <a:lnTo>
                  <a:pt x="1756473" y="1731289"/>
                </a:lnTo>
                <a:lnTo>
                  <a:pt x="1713382" y="1760283"/>
                </a:lnTo>
                <a:lnTo>
                  <a:pt x="1670443" y="1789493"/>
                </a:lnTo>
                <a:lnTo>
                  <a:pt x="1627657" y="1818932"/>
                </a:lnTo>
                <a:lnTo>
                  <a:pt x="1585023" y="1848612"/>
                </a:lnTo>
                <a:lnTo>
                  <a:pt x="1542542" y="1878520"/>
                </a:lnTo>
                <a:lnTo>
                  <a:pt x="1500212" y="1908670"/>
                </a:lnTo>
                <a:lnTo>
                  <a:pt x="1417688" y="1968385"/>
                </a:lnTo>
                <a:lnTo>
                  <a:pt x="1335786" y="2028888"/>
                </a:lnTo>
                <a:lnTo>
                  <a:pt x="1295069" y="2059432"/>
                </a:lnTo>
                <a:lnTo>
                  <a:pt x="1254506" y="2090191"/>
                </a:lnTo>
                <a:lnTo>
                  <a:pt x="1214120" y="2121154"/>
                </a:lnTo>
                <a:lnTo>
                  <a:pt x="1173886" y="2152332"/>
                </a:lnTo>
                <a:lnTo>
                  <a:pt x="1133817" y="2183727"/>
                </a:lnTo>
                <a:lnTo>
                  <a:pt x="1093927" y="2215337"/>
                </a:lnTo>
                <a:lnTo>
                  <a:pt x="1054201" y="2247176"/>
                </a:lnTo>
                <a:lnTo>
                  <a:pt x="1014653" y="2279231"/>
                </a:lnTo>
                <a:lnTo>
                  <a:pt x="975283" y="2311527"/>
                </a:lnTo>
                <a:lnTo>
                  <a:pt x="936078" y="2344051"/>
                </a:lnTo>
                <a:lnTo>
                  <a:pt x="897077" y="2376817"/>
                </a:lnTo>
                <a:lnTo>
                  <a:pt x="858240" y="2409812"/>
                </a:lnTo>
                <a:lnTo>
                  <a:pt x="820991" y="2441841"/>
                </a:lnTo>
                <a:lnTo>
                  <a:pt x="783920" y="2474049"/>
                </a:lnTo>
                <a:lnTo>
                  <a:pt x="747014" y="2506446"/>
                </a:lnTo>
                <a:lnTo>
                  <a:pt x="673747" y="2571813"/>
                </a:lnTo>
                <a:lnTo>
                  <a:pt x="601154" y="2637904"/>
                </a:lnTo>
                <a:lnTo>
                  <a:pt x="529234" y="2704706"/>
                </a:lnTo>
                <a:lnTo>
                  <a:pt x="457962" y="2772206"/>
                </a:lnTo>
                <a:lnTo>
                  <a:pt x="422567" y="2806204"/>
                </a:lnTo>
                <a:lnTo>
                  <a:pt x="386499" y="2841345"/>
                </a:lnTo>
                <a:lnTo>
                  <a:pt x="350748" y="2876791"/>
                </a:lnTo>
                <a:lnTo>
                  <a:pt x="315290" y="2912529"/>
                </a:lnTo>
                <a:lnTo>
                  <a:pt x="280098" y="2948533"/>
                </a:lnTo>
                <a:lnTo>
                  <a:pt x="245160" y="2984792"/>
                </a:lnTo>
                <a:lnTo>
                  <a:pt x="210451" y="3021266"/>
                </a:lnTo>
                <a:lnTo>
                  <a:pt x="175958" y="3057956"/>
                </a:lnTo>
                <a:lnTo>
                  <a:pt x="107518" y="3131883"/>
                </a:lnTo>
                <a:lnTo>
                  <a:pt x="73774" y="3168866"/>
                </a:lnTo>
                <a:lnTo>
                  <a:pt x="40246" y="3206026"/>
                </a:lnTo>
                <a:lnTo>
                  <a:pt x="0" y="3251250"/>
                </a:lnTo>
                <a:lnTo>
                  <a:pt x="0" y="4765751"/>
                </a:lnTo>
                <a:lnTo>
                  <a:pt x="30594" y="4738052"/>
                </a:lnTo>
                <a:lnTo>
                  <a:pt x="69748" y="4703508"/>
                </a:lnTo>
                <a:lnTo>
                  <a:pt x="109118" y="4669231"/>
                </a:lnTo>
                <a:lnTo>
                  <a:pt x="148704" y="4635233"/>
                </a:lnTo>
                <a:lnTo>
                  <a:pt x="188493" y="4601502"/>
                </a:lnTo>
                <a:lnTo>
                  <a:pt x="228498" y="4568037"/>
                </a:lnTo>
                <a:lnTo>
                  <a:pt x="268719" y="4534827"/>
                </a:lnTo>
                <a:lnTo>
                  <a:pt x="309143" y="4501896"/>
                </a:lnTo>
                <a:lnTo>
                  <a:pt x="349783" y="4469206"/>
                </a:lnTo>
                <a:lnTo>
                  <a:pt x="390639" y="4436783"/>
                </a:lnTo>
                <a:lnTo>
                  <a:pt x="431698" y="4404614"/>
                </a:lnTo>
                <a:lnTo>
                  <a:pt x="472973" y="4372699"/>
                </a:lnTo>
                <a:lnTo>
                  <a:pt x="514451" y="4341025"/>
                </a:lnTo>
                <a:lnTo>
                  <a:pt x="556145" y="4309605"/>
                </a:lnTo>
                <a:lnTo>
                  <a:pt x="596265" y="4279785"/>
                </a:lnTo>
                <a:lnTo>
                  <a:pt x="636574" y="4250245"/>
                </a:lnTo>
                <a:lnTo>
                  <a:pt x="677062" y="4220959"/>
                </a:lnTo>
                <a:lnTo>
                  <a:pt x="717727" y="4191939"/>
                </a:lnTo>
                <a:lnTo>
                  <a:pt x="758558" y="4163174"/>
                </a:lnTo>
                <a:lnTo>
                  <a:pt x="799541" y="4134637"/>
                </a:lnTo>
                <a:lnTo>
                  <a:pt x="840701" y="4106354"/>
                </a:lnTo>
                <a:lnTo>
                  <a:pt x="882002" y="4078287"/>
                </a:lnTo>
                <a:lnTo>
                  <a:pt x="923455" y="4050436"/>
                </a:lnTo>
                <a:lnTo>
                  <a:pt x="1006792" y="3995369"/>
                </a:lnTo>
                <a:lnTo>
                  <a:pt x="1090637" y="3941076"/>
                </a:lnTo>
                <a:lnTo>
                  <a:pt x="1175118" y="3887457"/>
                </a:lnTo>
                <a:lnTo>
                  <a:pt x="1260221" y="3834625"/>
                </a:lnTo>
                <a:lnTo>
                  <a:pt x="1345819" y="3782631"/>
                </a:lnTo>
                <a:lnTo>
                  <a:pt x="1431886" y="3731463"/>
                </a:lnTo>
                <a:lnTo>
                  <a:pt x="1518412" y="3681095"/>
                </a:lnTo>
                <a:lnTo>
                  <a:pt x="1605381" y="3631488"/>
                </a:lnTo>
                <a:lnTo>
                  <a:pt x="1692783" y="3582632"/>
                </a:lnTo>
                <a:lnTo>
                  <a:pt x="1780590" y="3534486"/>
                </a:lnTo>
                <a:lnTo>
                  <a:pt x="1868779" y="3487039"/>
                </a:lnTo>
                <a:lnTo>
                  <a:pt x="1957349" y="3440239"/>
                </a:lnTo>
                <a:lnTo>
                  <a:pt x="2047113" y="3393656"/>
                </a:lnTo>
                <a:lnTo>
                  <a:pt x="2138057" y="3347313"/>
                </a:lnTo>
                <a:lnTo>
                  <a:pt x="2229345" y="3301657"/>
                </a:lnTo>
                <a:lnTo>
                  <a:pt x="2320950" y="3256673"/>
                </a:lnTo>
                <a:lnTo>
                  <a:pt x="2412885" y="3212363"/>
                </a:lnTo>
                <a:lnTo>
                  <a:pt x="2505138" y="3168739"/>
                </a:lnTo>
                <a:lnTo>
                  <a:pt x="2597708" y="3125762"/>
                </a:lnTo>
                <a:lnTo>
                  <a:pt x="2690584" y="3083458"/>
                </a:lnTo>
                <a:lnTo>
                  <a:pt x="2783763" y="3041815"/>
                </a:lnTo>
                <a:lnTo>
                  <a:pt x="2876626" y="3001073"/>
                </a:lnTo>
                <a:lnTo>
                  <a:pt x="2969120" y="2961094"/>
                </a:lnTo>
                <a:lnTo>
                  <a:pt x="3061792" y="2921597"/>
                </a:lnTo>
                <a:lnTo>
                  <a:pt x="3154667" y="2882582"/>
                </a:lnTo>
                <a:lnTo>
                  <a:pt x="3247745" y="2844050"/>
                </a:lnTo>
                <a:lnTo>
                  <a:pt x="3341014" y="2806014"/>
                </a:lnTo>
                <a:lnTo>
                  <a:pt x="3434499" y="2768473"/>
                </a:lnTo>
                <a:lnTo>
                  <a:pt x="3528174" y="2731427"/>
                </a:lnTo>
                <a:lnTo>
                  <a:pt x="3622065" y="2694876"/>
                </a:lnTo>
                <a:lnTo>
                  <a:pt x="3716159" y="2658846"/>
                </a:lnTo>
                <a:lnTo>
                  <a:pt x="3810470" y="2623312"/>
                </a:lnTo>
                <a:lnTo>
                  <a:pt x="3953116" y="2570645"/>
                </a:lnTo>
                <a:lnTo>
                  <a:pt x="4096512" y="2518803"/>
                </a:lnTo>
                <a:lnTo>
                  <a:pt x="4240225" y="2467940"/>
                </a:lnTo>
                <a:lnTo>
                  <a:pt x="4384256" y="2418054"/>
                </a:lnTo>
                <a:lnTo>
                  <a:pt x="4528617" y="2369134"/>
                </a:lnTo>
                <a:lnTo>
                  <a:pt x="4673295" y="2321204"/>
                </a:lnTo>
                <a:lnTo>
                  <a:pt x="4818304" y="2274227"/>
                </a:lnTo>
                <a:lnTo>
                  <a:pt x="4963630" y="2228240"/>
                </a:lnTo>
                <a:lnTo>
                  <a:pt x="5109286" y="2183219"/>
                </a:lnTo>
                <a:lnTo>
                  <a:pt x="5253571" y="2139619"/>
                </a:lnTo>
                <a:lnTo>
                  <a:pt x="5397258" y="2097062"/>
                </a:lnTo>
                <a:lnTo>
                  <a:pt x="5541162" y="2055304"/>
                </a:lnTo>
                <a:lnTo>
                  <a:pt x="5685307" y="2014372"/>
                </a:lnTo>
                <a:lnTo>
                  <a:pt x="5829681" y="1974278"/>
                </a:lnTo>
                <a:lnTo>
                  <a:pt x="5974308" y="1935060"/>
                </a:lnTo>
                <a:lnTo>
                  <a:pt x="6119165" y="1896732"/>
                </a:lnTo>
                <a:lnTo>
                  <a:pt x="6264275" y="1859318"/>
                </a:lnTo>
                <a:lnTo>
                  <a:pt x="6409652" y="1822831"/>
                </a:lnTo>
                <a:lnTo>
                  <a:pt x="6704101" y="1751368"/>
                </a:lnTo>
                <a:lnTo>
                  <a:pt x="6852285" y="1716201"/>
                </a:lnTo>
                <a:lnTo>
                  <a:pt x="7000659" y="1681861"/>
                </a:lnTo>
                <a:lnTo>
                  <a:pt x="7099706" y="1659547"/>
                </a:lnTo>
                <a:lnTo>
                  <a:pt x="7198893" y="1637804"/>
                </a:lnTo>
                <a:lnTo>
                  <a:pt x="7390905" y="1597177"/>
                </a:lnTo>
                <a:lnTo>
                  <a:pt x="7485901" y="1577682"/>
                </a:lnTo>
                <a:lnTo>
                  <a:pt x="7581024" y="1558861"/>
                </a:lnTo>
                <a:lnTo>
                  <a:pt x="7676324" y="1540916"/>
                </a:lnTo>
                <a:lnTo>
                  <a:pt x="7724051" y="1532343"/>
                </a:lnTo>
                <a:lnTo>
                  <a:pt x="7771841" y="1524076"/>
                </a:lnTo>
                <a:lnTo>
                  <a:pt x="7772400" y="24269"/>
                </a:lnTo>
                <a:close/>
              </a:path>
            </a:pathLst>
          </a:custGeom>
          <a:solidFill>
            <a:srgbClr val="EBE2B9">
              <a:alpha val="25098"/>
            </a:srgbClr>
          </a:solidFill>
        </p:spPr>
        <p:txBody>
          <a:bodyPr wrap="square" lIns="0" tIns="0" rIns="0" bIns="0" rtlCol="0"/>
          <a:lstStyle/>
          <a:p>
            <a:endParaRPr/>
          </a:p>
        </p:txBody>
      </p:sp>
      <p:sp>
        <p:nvSpPr>
          <p:cNvPr id="26" name="object 26"/>
          <p:cNvSpPr/>
          <p:nvPr/>
        </p:nvSpPr>
        <p:spPr>
          <a:xfrm>
            <a:off x="0" y="1262989"/>
            <a:ext cx="7772400" cy="388620"/>
          </a:xfrm>
          <a:custGeom>
            <a:avLst/>
            <a:gdLst/>
            <a:ahLst/>
            <a:cxnLst/>
            <a:rect l="l" t="t" r="r" b="b"/>
            <a:pathLst>
              <a:path w="7772400" h="388619">
                <a:moveTo>
                  <a:pt x="0" y="388429"/>
                </a:moveTo>
                <a:lnTo>
                  <a:pt x="7772400" y="388429"/>
                </a:lnTo>
                <a:lnTo>
                  <a:pt x="7772400" y="0"/>
                </a:lnTo>
                <a:lnTo>
                  <a:pt x="0" y="0"/>
                </a:lnTo>
                <a:lnTo>
                  <a:pt x="0" y="388429"/>
                </a:lnTo>
                <a:close/>
              </a:path>
            </a:pathLst>
          </a:custGeom>
          <a:solidFill>
            <a:srgbClr val="0B2F48"/>
          </a:solidFill>
        </p:spPr>
        <p:txBody>
          <a:bodyPr wrap="square" lIns="0" tIns="0" rIns="0" bIns="0" rtlCol="0"/>
          <a:lstStyle/>
          <a:p>
            <a:endParaRPr/>
          </a:p>
        </p:txBody>
      </p:sp>
      <p:sp>
        <p:nvSpPr>
          <p:cNvPr id="27" name="object 27"/>
          <p:cNvSpPr/>
          <p:nvPr/>
        </p:nvSpPr>
        <p:spPr>
          <a:xfrm>
            <a:off x="0" y="1651419"/>
            <a:ext cx="7772400" cy="91440"/>
          </a:xfrm>
          <a:custGeom>
            <a:avLst/>
            <a:gdLst/>
            <a:ahLst/>
            <a:cxnLst/>
            <a:rect l="l" t="t" r="r" b="b"/>
            <a:pathLst>
              <a:path w="7772400" h="91439">
                <a:moveTo>
                  <a:pt x="7772400" y="0"/>
                </a:moveTo>
                <a:lnTo>
                  <a:pt x="0" y="0"/>
                </a:lnTo>
                <a:lnTo>
                  <a:pt x="0" y="91440"/>
                </a:lnTo>
                <a:lnTo>
                  <a:pt x="7772400" y="91440"/>
                </a:lnTo>
                <a:lnTo>
                  <a:pt x="7772400" y="0"/>
                </a:lnTo>
                <a:close/>
              </a:path>
            </a:pathLst>
          </a:custGeom>
          <a:solidFill>
            <a:srgbClr val="EBE2B9"/>
          </a:solidFill>
        </p:spPr>
        <p:txBody>
          <a:bodyPr wrap="square" lIns="0" tIns="0" rIns="0" bIns="0" rtlCol="0"/>
          <a:lstStyle/>
          <a:p>
            <a:endParaRPr/>
          </a:p>
        </p:txBody>
      </p:sp>
      <p:sp>
        <p:nvSpPr>
          <p:cNvPr id="28" name="object 28"/>
          <p:cNvSpPr/>
          <p:nvPr/>
        </p:nvSpPr>
        <p:spPr>
          <a:xfrm>
            <a:off x="0" y="7314242"/>
            <a:ext cx="7772400" cy="2266485"/>
          </a:xfrm>
          <a:custGeom>
            <a:avLst/>
            <a:gdLst/>
            <a:ahLst/>
            <a:cxnLst/>
            <a:rect l="l" t="t" r="r" b="b"/>
            <a:pathLst>
              <a:path w="7772400" h="2201545">
                <a:moveTo>
                  <a:pt x="0" y="0"/>
                </a:moveTo>
                <a:lnTo>
                  <a:pt x="0" y="2201164"/>
                </a:lnTo>
                <a:lnTo>
                  <a:pt x="7772400" y="2201164"/>
                </a:lnTo>
                <a:lnTo>
                  <a:pt x="7772400" y="0"/>
                </a:lnTo>
                <a:lnTo>
                  <a:pt x="0" y="0"/>
                </a:lnTo>
                <a:close/>
              </a:path>
            </a:pathLst>
          </a:custGeom>
          <a:solidFill>
            <a:srgbClr val="EBE2B9"/>
          </a:solidFill>
        </p:spPr>
        <p:txBody>
          <a:bodyPr wrap="square" lIns="0" tIns="0" rIns="0" bIns="0" rtlCol="0"/>
          <a:lstStyle/>
          <a:p>
            <a:endParaRPr dirty="0"/>
          </a:p>
        </p:txBody>
      </p:sp>
      <p:sp>
        <p:nvSpPr>
          <p:cNvPr id="29" name="object 29"/>
          <p:cNvSpPr txBox="1"/>
          <p:nvPr/>
        </p:nvSpPr>
        <p:spPr>
          <a:xfrm>
            <a:off x="151879" y="1864540"/>
            <a:ext cx="4115321" cy="2936060"/>
          </a:xfrm>
          <a:prstGeom prst="rect">
            <a:avLst/>
          </a:prstGeom>
        </p:spPr>
        <p:txBody>
          <a:bodyPr vert="horz" wrap="square" lIns="0" tIns="12065" rIns="0" bIns="0" rtlCol="0">
            <a:spAutoFit/>
          </a:bodyPr>
          <a:lstStyle/>
          <a:p>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Tunica-Biloxi Advantages, LLC (TBA) was formed as a wholly owned subsidiary of the Tunica-Biloxi Tribe of Louisiana to provide high-impact administrative and general management services to federal organizations. Our mission is to provide tailored, results-driven solutions that address the evolving needs of government organizations across strategy, budget, technology, and operations challenges. We help agencies to improve performance, enhance efficiency, and achieve mission success.</a:t>
            </a:r>
          </a:p>
          <a:p>
            <a:endPar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As a portfolio company of TBI Federal, we bring the acquisition advantages of a small business with the execution rigor of seasoned federal leaders. This arrangement offers access to streamlined contracting pathways while providing high-quality, accountable service delivery. </a:t>
            </a:r>
          </a:p>
          <a:p>
            <a:endPar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Our deep understanding of the federal landscape coupled with strong subject matter expertise allows us to bring a unique perspective to our partnerships as we help agencies to navigate challenges, mitigate risk, and implement sustainable change. At TBA, we are committed to delivering measurable impact and supporting our clients with the agility and strategic perspective needed to succeed in today’s dynamic federal environment. </a:t>
            </a:r>
          </a:p>
        </p:txBody>
      </p:sp>
      <p:sp>
        <p:nvSpPr>
          <p:cNvPr id="33" name="object 33"/>
          <p:cNvSpPr/>
          <p:nvPr/>
        </p:nvSpPr>
        <p:spPr>
          <a:xfrm>
            <a:off x="0" y="4999682"/>
            <a:ext cx="7772400" cy="2378174"/>
          </a:xfrm>
          <a:custGeom>
            <a:avLst/>
            <a:gdLst/>
            <a:ahLst/>
            <a:cxnLst/>
            <a:rect l="l" t="t" r="r" b="b"/>
            <a:pathLst>
              <a:path w="7772400" h="2118359">
                <a:moveTo>
                  <a:pt x="0" y="2117852"/>
                </a:moveTo>
                <a:lnTo>
                  <a:pt x="7772400" y="2117852"/>
                </a:lnTo>
                <a:lnTo>
                  <a:pt x="7772400" y="0"/>
                </a:lnTo>
                <a:lnTo>
                  <a:pt x="0" y="0"/>
                </a:lnTo>
                <a:lnTo>
                  <a:pt x="0" y="2117852"/>
                </a:lnTo>
                <a:close/>
              </a:path>
            </a:pathLst>
          </a:custGeom>
          <a:solidFill>
            <a:srgbClr val="EBE2B9"/>
          </a:solidFill>
        </p:spPr>
        <p:txBody>
          <a:bodyPr wrap="square" lIns="0" tIns="0" rIns="0" bIns="0" rtlCol="0"/>
          <a:lstStyle/>
          <a:p>
            <a:endParaRPr b="1" dirty="0">
              <a:ln w="22225">
                <a:solidFill>
                  <a:schemeClr val="accent2"/>
                </a:solidFill>
                <a:prstDash val="solid"/>
              </a:ln>
              <a:solidFill>
                <a:schemeClr val="accent2">
                  <a:lumMod val="40000"/>
                  <a:lumOff val="60000"/>
                </a:schemeClr>
              </a:solidFill>
            </a:endParaRPr>
          </a:p>
        </p:txBody>
      </p:sp>
      <p:sp>
        <p:nvSpPr>
          <p:cNvPr id="34" name="object 34"/>
          <p:cNvSpPr/>
          <p:nvPr/>
        </p:nvSpPr>
        <p:spPr>
          <a:xfrm>
            <a:off x="0" y="4953000"/>
            <a:ext cx="7772400" cy="397510"/>
          </a:xfrm>
          <a:custGeom>
            <a:avLst/>
            <a:gdLst/>
            <a:ahLst/>
            <a:cxnLst/>
            <a:rect l="l" t="t" r="r" b="b"/>
            <a:pathLst>
              <a:path w="7772400" h="397510">
                <a:moveTo>
                  <a:pt x="0" y="0"/>
                </a:moveTo>
                <a:lnTo>
                  <a:pt x="0" y="397255"/>
                </a:lnTo>
                <a:lnTo>
                  <a:pt x="7772400" y="397255"/>
                </a:lnTo>
                <a:lnTo>
                  <a:pt x="7772400" y="0"/>
                </a:lnTo>
                <a:lnTo>
                  <a:pt x="0" y="0"/>
                </a:lnTo>
                <a:close/>
              </a:path>
            </a:pathLst>
          </a:custGeom>
          <a:solidFill>
            <a:srgbClr val="0B2F48"/>
          </a:solidFill>
        </p:spPr>
        <p:txBody>
          <a:bodyPr wrap="square" lIns="0" tIns="0" rIns="0" bIns="0" rtlCol="0"/>
          <a:lstStyle/>
          <a:p>
            <a:endParaRPr b="1">
              <a:ln w="22225">
                <a:solidFill>
                  <a:schemeClr val="accent2"/>
                </a:solidFill>
                <a:prstDash val="solid"/>
              </a:ln>
              <a:solidFill>
                <a:schemeClr val="accent2">
                  <a:lumMod val="40000"/>
                  <a:lumOff val="60000"/>
                </a:schemeClr>
              </a:solidFill>
            </a:endParaRPr>
          </a:p>
        </p:txBody>
      </p:sp>
      <p:sp>
        <p:nvSpPr>
          <p:cNvPr id="36" name="object 36"/>
          <p:cNvSpPr txBox="1"/>
          <p:nvPr/>
        </p:nvSpPr>
        <p:spPr>
          <a:xfrm>
            <a:off x="444500" y="5029200"/>
            <a:ext cx="1841500" cy="280846"/>
          </a:xfrm>
          <a:prstGeom prst="rect">
            <a:avLst/>
          </a:prstGeom>
        </p:spPr>
        <p:txBody>
          <a:bodyPr vert="horz" wrap="square" lIns="0" tIns="11430" rIns="0" bIns="0" rtlCol="0">
            <a:spAutoFit/>
          </a:bodyPr>
          <a:lstStyle/>
          <a:p>
            <a:pPr marL="12700">
              <a:lnSpc>
                <a:spcPct val="100000"/>
              </a:lnSpc>
              <a:spcBef>
                <a:spcPts val="90"/>
              </a:spcBef>
            </a:pPr>
            <a:r>
              <a:rPr sz="1750" b="1" spc="114" dirty="0">
                <a:solidFill>
                  <a:srgbClr val="FFFFFF"/>
                </a:solidFill>
                <a:latin typeface="Calibri"/>
                <a:cs typeface="Calibri"/>
              </a:rPr>
              <a:t>CAPABILITIES</a:t>
            </a:r>
            <a:endParaRPr sz="1750" dirty="0">
              <a:latin typeface="Calibri"/>
              <a:cs typeface="Calibri"/>
            </a:endParaRPr>
          </a:p>
        </p:txBody>
      </p:sp>
      <p:sp>
        <p:nvSpPr>
          <p:cNvPr id="76" name="object 76"/>
          <p:cNvSpPr txBox="1"/>
          <p:nvPr/>
        </p:nvSpPr>
        <p:spPr>
          <a:xfrm>
            <a:off x="0" y="1306195"/>
            <a:ext cx="7772400" cy="294005"/>
          </a:xfrm>
          <a:prstGeom prst="rect">
            <a:avLst/>
          </a:prstGeom>
        </p:spPr>
        <p:txBody>
          <a:bodyPr vert="horz" wrap="square" lIns="0" tIns="13970" rIns="0" bIns="0" rtlCol="0">
            <a:spAutoFit/>
          </a:bodyPr>
          <a:lstStyle/>
          <a:p>
            <a:pPr marL="457200">
              <a:lnSpc>
                <a:spcPct val="100000"/>
              </a:lnSpc>
              <a:spcBef>
                <a:spcPts val="110"/>
              </a:spcBef>
            </a:pPr>
            <a:r>
              <a:rPr sz="1750" b="1" spc="120" dirty="0">
                <a:solidFill>
                  <a:srgbClr val="FFFFFF"/>
                </a:solidFill>
                <a:latin typeface="Calibri"/>
                <a:cs typeface="Calibri"/>
              </a:rPr>
              <a:t>ABOUT</a:t>
            </a:r>
            <a:r>
              <a:rPr sz="1750" b="1" spc="195" dirty="0">
                <a:solidFill>
                  <a:srgbClr val="FFFFFF"/>
                </a:solidFill>
                <a:latin typeface="Calibri"/>
                <a:cs typeface="Calibri"/>
              </a:rPr>
              <a:t> </a:t>
            </a:r>
            <a:r>
              <a:rPr sz="1750" b="1" spc="145" dirty="0">
                <a:solidFill>
                  <a:srgbClr val="FFFFFF"/>
                </a:solidFill>
                <a:latin typeface="Calibri"/>
                <a:cs typeface="Calibri"/>
              </a:rPr>
              <a:t>US</a:t>
            </a:r>
            <a:endParaRPr sz="1750" dirty="0">
              <a:latin typeface="Calibri"/>
              <a:cs typeface="Calibri"/>
            </a:endParaRPr>
          </a:p>
        </p:txBody>
      </p:sp>
      <p:sp>
        <p:nvSpPr>
          <p:cNvPr id="81" name="object 81"/>
          <p:cNvSpPr/>
          <p:nvPr/>
        </p:nvSpPr>
        <p:spPr>
          <a:xfrm>
            <a:off x="4243071" y="44153"/>
            <a:ext cx="3529329" cy="3188970"/>
          </a:xfrm>
          <a:custGeom>
            <a:avLst/>
            <a:gdLst/>
            <a:ahLst/>
            <a:cxnLst/>
            <a:rect l="l" t="t" r="r" b="b"/>
            <a:pathLst>
              <a:path w="3529329" h="3188970">
                <a:moveTo>
                  <a:pt x="294855" y="0"/>
                </a:moveTo>
                <a:lnTo>
                  <a:pt x="265814" y="50271"/>
                </a:lnTo>
                <a:lnTo>
                  <a:pt x="244141" y="90166"/>
                </a:lnTo>
                <a:lnTo>
                  <a:pt x="223307" y="130573"/>
                </a:lnTo>
                <a:lnTo>
                  <a:pt x="203323" y="171480"/>
                </a:lnTo>
                <a:lnTo>
                  <a:pt x="184200" y="212876"/>
                </a:lnTo>
                <a:lnTo>
                  <a:pt x="165949" y="254749"/>
                </a:lnTo>
                <a:lnTo>
                  <a:pt x="148584" y="297087"/>
                </a:lnTo>
                <a:lnTo>
                  <a:pt x="132114" y="339879"/>
                </a:lnTo>
                <a:lnTo>
                  <a:pt x="116553" y="383112"/>
                </a:lnTo>
                <a:lnTo>
                  <a:pt x="101911" y="426776"/>
                </a:lnTo>
                <a:lnTo>
                  <a:pt x="88200" y="470859"/>
                </a:lnTo>
                <a:lnTo>
                  <a:pt x="75432" y="515348"/>
                </a:lnTo>
                <a:lnTo>
                  <a:pt x="63619" y="560233"/>
                </a:lnTo>
                <a:lnTo>
                  <a:pt x="52772" y="605502"/>
                </a:lnTo>
                <a:lnTo>
                  <a:pt x="42902" y="651143"/>
                </a:lnTo>
                <a:lnTo>
                  <a:pt x="34022" y="697144"/>
                </a:lnTo>
                <a:lnTo>
                  <a:pt x="26143" y="743494"/>
                </a:lnTo>
                <a:lnTo>
                  <a:pt x="19277" y="790181"/>
                </a:lnTo>
                <a:lnTo>
                  <a:pt x="13435" y="837194"/>
                </a:lnTo>
                <a:lnTo>
                  <a:pt x="8629" y="884520"/>
                </a:lnTo>
                <a:lnTo>
                  <a:pt x="4871" y="932149"/>
                </a:lnTo>
                <a:lnTo>
                  <a:pt x="2173" y="980068"/>
                </a:lnTo>
                <a:lnTo>
                  <a:pt x="545" y="1028266"/>
                </a:lnTo>
                <a:lnTo>
                  <a:pt x="0" y="1076731"/>
                </a:lnTo>
                <a:lnTo>
                  <a:pt x="545" y="1125196"/>
                </a:lnTo>
                <a:lnTo>
                  <a:pt x="2173" y="1173394"/>
                </a:lnTo>
                <a:lnTo>
                  <a:pt x="4871" y="1221313"/>
                </a:lnTo>
                <a:lnTo>
                  <a:pt x="8629" y="1268942"/>
                </a:lnTo>
                <a:lnTo>
                  <a:pt x="13435" y="1316268"/>
                </a:lnTo>
                <a:lnTo>
                  <a:pt x="19277" y="1363281"/>
                </a:lnTo>
                <a:lnTo>
                  <a:pt x="26143" y="1409968"/>
                </a:lnTo>
                <a:lnTo>
                  <a:pt x="34022" y="1456318"/>
                </a:lnTo>
                <a:lnTo>
                  <a:pt x="42902" y="1502319"/>
                </a:lnTo>
                <a:lnTo>
                  <a:pt x="52772" y="1547960"/>
                </a:lnTo>
                <a:lnTo>
                  <a:pt x="63619" y="1593228"/>
                </a:lnTo>
                <a:lnTo>
                  <a:pt x="75432" y="1638113"/>
                </a:lnTo>
                <a:lnTo>
                  <a:pt x="88200" y="1682603"/>
                </a:lnTo>
                <a:lnTo>
                  <a:pt x="101911" y="1726686"/>
                </a:lnTo>
                <a:lnTo>
                  <a:pt x="116553" y="1770350"/>
                </a:lnTo>
                <a:lnTo>
                  <a:pt x="132114" y="1813583"/>
                </a:lnTo>
                <a:lnTo>
                  <a:pt x="148584" y="1856375"/>
                </a:lnTo>
                <a:lnTo>
                  <a:pt x="165949" y="1898713"/>
                </a:lnTo>
                <a:lnTo>
                  <a:pt x="184200" y="1940586"/>
                </a:lnTo>
                <a:lnTo>
                  <a:pt x="203323" y="1981981"/>
                </a:lnTo>
                <a:lnTo>
                  <a:pt x="223307" y="2022889"/>
                </a:lnTo>
                <a:lnTo>
                  <a:pt x="244141" y="2063296"/>
                </a:lnTo>
                <a:lnTo>
                  <a:pt x="265814" y="2103191"/>
                </a:lnTo>
                <a:lnTo>
                  <a:pt x="288312" y="2142563"/>
                </a:lnTo>
                <a:lnTo>
                  <a:pt x="311625" y="2181399"/>
                </a:lnTo>
                <a:lnTo>
                  <a:pt x="335742" y="2219689"/>
                </a:lnTo>
                <a:lnTo>
                  <a:pt x="360649" y="2257421"/>
                </a:lnTo>
                <a:lnTo>
                  <a:pt x="386337" y="2294582"/>
                </a:lnTo>
                <a:lnTo>
                  <a:pt x="412792" y="2331161"/>
                </a:lnTo>
                <a:lnTo>
                  <a:pt x="440004" y="2367148"/>
                </a:lnTo>
                <a:lnTo>
                  <a:pt x="467961" y="2402529"/>
                </a:lnTo>
                <a:lnTo>
                  <a:pt x="496651" y="2437293"/>
                </a:lnTo>
                <a:lnTo>
                  <a:pt x="526063" y="2471429"/>
                </a:lnTo>
                <a:lnTo>
                  <a:pt x="556184" y="2504925"/>
                </a:lnTo>
                <a:lnTo>
                  <a:pt x="587004" y="2537770"/>
                </a:lnTo>
                <a:lnTo>
                  <a:pt x="618510" y="2569951"/>
                </a:lnTo>
                <a:lnTo>
                  <a:pt x="650691" y="2601457"/>
                </a:lnTo>
                <a:lnTo>
                  <a:pt x="683536" y="2632277"/>
                </a:lnTo>
                <a:lnTo>
                  <a:pt x="717032" y="2662398"/>
                </a:lnTo>
                <a:lnTo>
                  <a:pt x="751168" y="2691810"/>
                </a:lnTo>
                <a:lnTo>
                  <a:pt x="785932" y="2720500"/>
                </a:lnTo>
                <a:lnTo>
                  <a:pt x="821313" y="2748457"/>
                </a:lnTo>
                <a:lnTo>
                  <a:pt x="857300" y="2775669"/>
                </a:lnTo>
                <a:lnTo>
                  <a:pt x="893879" y="2802124"/>
                </a:lnTo>
                <a:lnTo>
                  <a:pt x="931040" y="2827812"/>
                </a:lnTo>
                <a:lnTo>
                  <a:pt x="968772" y="2852719"/>
                </a:lnTo>
                <a:lnTo>
                  <a:pt x="1007062" y="2876836"/>
                </a:lnTo>
                <a:lnTo>
                  <a:pt x="1045898" y="2900149"/>
                </a:lnTo>
                <a:lnTo>
                  <a:pt x="1085270" y="2922647"/>
                </a:lnTo>
                <a:lnTo>
                  <a:pt x="1125165" y="2944320"/>
                </a:lnTo>
                <a:lnTo>
                  <a:pt x="1165572" y="2965154"/>
                </a:lnTo>
                <a:lnTo>
                  <a:pt x="1206480" y="2985138"/>
                </a:lnTo>
                <a:lnTo>
                  <a:pt x="1247875" y="3004261"/>
                </a:lnTo>
                <a:lnTo>
                  <a:pt x="1289748" y="3022512"/>
                </a:lnTo>
                <a:lnTo>
                  <a:pt x="1332086" y="3039877"/>
                </a:lnTo>
                <a:lnTo>
                  <a:pt x="1374878" y="3056347"/>
                </a:lnTo>
                <a:lnTo>
                  <a:pt x="1418111" y="3071908"/>
                </a:lnTo>
                <a:lnTo>
                  <a:pt x="1461775" y="3086550"/>
                </a:lnTo>
                <a:lnTo>
                  <a:pt x="1505858" y="3100261"/>
                </a:lnTo>
                <a:lnTo>
                  <a:pt x="1550348" y="3113029"/>
                </a:lnTo>
                <a:lnTo>
                  <a:pt x="1595233" y="3124842"/>
                </a:lnTo>
                <a:lnTo>
                  <a:pt x="1640501" y="3135689"/>
                </a:lnTo>
                <a:lnTo>
                  <a:pt x="1686142" y="3145559"/>
                </a:lnTo>
                <a:lnTo>
                  <a:pt x="1732143" y="3154439"/>
                </a:lnTo>
                <a:lnTo>
                  <a:pt x="1778493" y="3162318"/>
                </a:lnTo>
                <a:lnTo>
                  <a:pt x="1825180" y="3169184"/>
                </a:lnTo>
                <a:lnTo>
                  <a:pt x="1872193" y="3175026"/>
                </a:lnTo>
                <a:lnTo>
                  <a:pt x="1919519" y="3179832"/>
                </a:lnTo>
                <a:lnTo>
                  <a:pt x="1967148" y="3183590"/>
                </a:lnTo>
                <a:lnTo>
                  <a:pt x="2015067" y="3186288"/>
                </a:lnTo>
                <a:lnTo>
                  <a:pt x="2063265" y="3187916"/>
                </a:lnTo>
                <a:lnTo>
                  <a:pt x="2111730" y="3188461"/>
                </a:lnTo>
                <a:lnTo>
                  <a:pt x="2160195" y="3187916"/>
                </a:lnTo>
                <a:lnTo>
                  <a:pt x="2208393" y="3186288"/>
                </a:lnTo>
                <a:lnTo>
                  <a:pt x="2256312" y="3183590"/>
                </a:lnTo>
                <a:lnTo>
                  <a:pt x="2303941" y="3179832"/>
                </a:lnTo>
                <a:lnTo>
                  <a:pt x="2351267" y="3175026"/>
                </a:lnTo>
                <a:lnTo>
                  <a:pt x="2398280" y="3169184"/>
                </a:lnTo>
                <a:lnTo>
                  <a:pt x="2444967" y="3162318"/>
                </a:lnTo>
                <a:lnTo>
                  <a:pt x="2491317" y="3154439"/>
                </a:lnTo>
                <a:lnTo>
                  <a:pt x="2537318" y="3145559"/>
                </a:lnTo>
                <a:lnTo>
                  <a:pt x="2582959" y="3135689"/>
                </a:lnTo>
                <a:lnTo>
                  <a:pt x="2628228" y="3124842"/>
                </a:lnTo>
                <a:lnTo>
                  <a:pt x="2673113" y="3113029"/>
                </a:lnTo>
                <a:lnTo>
                  <a:pt x="2717602" y="3100261"/>
                </a:lnTo>
                <a:lnTo>
                  <a:pt x="2761685" y="3086550"/>
                </a:lnTo>
                <a:lnTo>
                  <a:pt x="2805349" y="3071908"/>
                </a:lnTo>
                <a:lnTo>
                  <a:pt x="2848582" y="3056347"/>
                </a:lnTo>
                <a:lnTo>
                  <a:pt x="2891374" y="3039877"/>
                </a:lnTo>
                <a:lnTo>
                  <a:pt x="2933712" y="3022512"/>
                </a:lnTo>
                <a:lnTo>
                  <a:pt x="2975585" y="3004261"/>
                </a:lnTo>
                <a:lnTo>
                  <a:pt x="3016981" y="2985138"/>
                </a:lnTo>
                <a:lnTo>
                  <a:pt x="3057888" y="2965154"/>
                </a:lnTo>
                <a:lnTo>
                  <a:pt x="3098295" y="2944320"/>
                </a:lnTo>
                <a:lnTo>
                  <a:pt x="3138190" y="2922647"/>
                </a:lnTo>
                <a:lnTo>
                  <a:pt x="3177562" y="2900149"/>
                </a:lnTo>
                <a:lnTo>
                  <a:pt x="3216399" y="2876836"/>
                </a:lnTo>
                <a:lnTo>
                  <a:pt x="3254688" y="2852719"/>
                </a:lnTo>
                <a:lnTo>
                  <a:pt x="3292420" y="2827812"/>
                </a:lnTo>
                <a:lnTo>
                  <a:pt x="3329581" y="2802124"/>
                </a:lnTo>
                <a:lnTo>
                  <a:pt x="3366161" y="2775669"/>
                </a:lnTo>
                <a:lnTo>
                  <a:pt x="3402147" y="2748457"/>
                </a:lnTo>
                <a:lnTo>
                  <a:pt x="3437528" y="2720500"/>
                </a:lnTo>
                <a:lnTo>
                  <a:pt x="3472292" y="2691810"/>
                </a:lnTo>
                <a:lnTo>
                  <a:pt x="3506428" y="2662398"/>
                </a:lnTo>
                <a:lnTo>
                  <a:pt x="3529050" y="2642056"/>
                </a:lnTo>
              </a:path>
            </a:pathLst>
          </a:custGeom>
          <a:ln w="127000">
            <a:solidFill>
              <a:srgbClr val="FFFFFF"/>
            </a:solidFill>
          </a:ln>
        </p:spPr>
        <p:txBody>
          <a:bodyPr wrap="square" lIns="0" tIns="0" rIns="0" bIns="0" rtlCol="0"/>
          <a:lstStyle/>
          <a:p>
            <a:endParaRPr/>
          </a:p>
        </p:txBody>
      </p:sp>
      <p:sp>
        <p:nvSpPr>
          <p:cNvPr id="86" name="TextBox 85">
            <a:extLst>
              <a:ext uri="{FF2B5EF4-FFF2-40B4-BE49-F238E27FC236}">
                <a16:creationId xmlns:a16="http://schemas.microsoft.com/office/drawing/2014/main" id="{8F001BA3-823E-AD18-CF95-69A099AC376C}"/>
              </a:ext>
            </a:extLst>
          </p:cNvPr>
          <p:cNvSpPr txBox="1"/>
          <p:nvPr/>
        </p:nvSpPr>
        <p:spPr>
          <a:xfrm>
            <a:off x="4724400" y="3352800"/>
            <a:ext cx="2906675" cy="1169551"/>
          </a:xfrm>
          <a:prstGeom prst="rect">
            <a:avLst/>
          </a:prstGeom>
          <a:noFill/>
        </p:spPr>
        <p:txBody>
          <a:bodyPr wrap="square">
            <a:spAutoFit/>
          </a:bodyPr>
          <a:lstStyle/>
          <a:p>
            <a:pPr lvl="0" algn="r"/>
            <a:r>
              <a:rPr lang="en-US" sz="1400" b="1" dirty="0">
                <a:solidFill>
                  <a:schemeClr val="tx1"/>
                </a:solidFill>
                <a:latin typeface="Calibri" panose="020F0502020204030204" pitchFamily="34" charset="0"/>
                <a:ea typeface="Calibri" panose="020F0502020204030204" pitchFamily="34" charset="0"/>
                <a:cs typeface="Calibri" panose="020F0502020204030204" pitchFamily="34" charset="0"/>
              </a:rPr>
              <a:t>We help federal organizations focus on mission priorities through clear strategy, efficient operations, and practical solutions that reduce administrative burden. </a:t>
            </a:r>
            <a:endParaRPr lang="en-US" sz="1400" b="1" dirty="0">
              <a:latin typeface="Calibri" panose="020F0502020204030204" pitchFamily="34" charset="0"/>
              <a:ea typeface="Calibri" panose="020F0502020204030204" pitchFamily="34" charset="0"/>
              <a:cs typeface="Calibri" panose="020F0502020204030204" pitchFamily="34" charset="0"/>
            </a:endParaRPr>
          </a:p>
        </p:txBody>
      </p:sp>
      <p:pic>
        <p:nvPicPr>
          <p:cNvPr id="88" name="Picture 2">
            <a:extLst>
              <a:ext uri="{FF2B5EF4-FFF2-40B4-BE49-F238E27FC236}">
                <a16:creationId xmlns:a16="http://schemas.microsoft.com/office/drawing/2014/main" id="{35B7CD2A-72FE-0FDD-EED3-46B906DE54AA}"/>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9808" r="13454"/>
          <a:stretch>
            <a:fillRect/>
          </a:stretch>
        </p:blipFill>
        <p:spPr bwMode="auto">
          <a:xfrm>
            <a:off x="4590931" y="172490"/>
            <a:ext cx="3220404" cy="2843990"/>
          </a:xfrm>
          <a:prstGeom prst="rect">
            <a:avLst/>
          </a:prstGeom>
          <a:ln>
            <a:noFill/>
          </a:ln>
          <a:effectLst>
            <a:softEdge rad="635000"/>
          </a:effectLst>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688E1C69-0759-BFDC-2A5D-34FB589AD4E0}"/>
              </a:ext>
            </a:extLst>
          </p:cNvPr>
          <p:cNvGrpSpPr/>
          <p:nvPr/>
        </p:nvGrpSpPr>
        <p:grpSpPr>
          <a:xfrm>
            <a:off x="5956635" y="9394505"/>
            <a:ext cx="1587165" cy="1578295"/>
            <a:chOff x="1370834" y="9092145"/>
            <a:chExt cx="1587165" cy="1578295"/>
          </a:xfrm>
        </p:grpSpPr>
        <p:sp>
          <p:nvSpPr>
            <p:cNvPr id="4" name="Oval 3">
              <a:extLst>
                <a:ext uri="{FF2B5EF4-FFF2-40B4-BE49-F238E27FC236}">
                  <a16:creationId xmlns:a16="http://schemas.microsoft.com/office/drawing/2014/main" id="{2F75B5C4-A73E-BB40-F08F-2244F199C410}"/>
                </a:ext>
              </a:extLst>
            </p:cNvPr>
            <p:cNvSpPr/>
            <p:nvPr/>
          </p:nvSpPr>
          <p:spPr>
            <a:xfrm>
              <a:off x="1370834" y="9092145"/>
              <a:ext cx="1587165" cy="1578295"/>
            </a:xfrm>
            <a:prstGeom prst="ellipse">
              <a:avLst/>
            </a:prstGeom>
            <a:solidFill>
              <a:srgbClr val="D527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bject 31">
              <a:extLst>
                <a:ext uri="{FF2B5EF4-FFF2-40B4-BE49-F238E27FC236}">
                  <a16:creationId xmlns:a16="http://schemas.microsoft.com/office/drawing/2014/main" id="{EB4A580D-B47C-7F5E-3491-33304946C2A4}"/>
                </a:ext>
              </a:extLst>
            </p:cNvPr>
            <p:cNvSpPr txBox="1"/>
            <p:nvPr/>
          </p:nvSpPr>
          <p:spPr>
            <a:xfrm>
              <a:off x="1568786" y="9417206"/>
              <a:ext cx="1191260" cy="197490"/>
            </a:xfrm>
            <a:prstGeom prst="rect">
              <a:avLst/>
            </a:prstGeom>
          </p:spPr>
          <p:txBody>
            <a:bodyPr vert="horz" wrap="square" lIns="0" tIns="12700" rIns="0" bIns="0" rtlCol="0">
              <a:spAutoFit/>
            </a:bodyPr>
            <a:lstStyle/>
            <a:p>
              <a:pPr marL="12700" algn="ctr">
                <a:lnSpc>
                  <a:spcPct val="100000"/>
                </a:lnSpc>
                <a:spcBef>
                  <a:spcPts val="100"/>
                </a:spcBef>
              </a:pPr>
              <a:r>
                <a:rPr lang="en-US" sz="1200" b="1" spc="80" dirty="0">
                  <a:solidFill>
                    <a:srgbClr val="FFFFFF"/>
                  </a:solidFill>
                  <a:latin typeface="Calibri"/>
                  <a:cs typeface="Calibri"/>
                </a:rPr>
                <a:t>tbifederal.com</a:t>
              </a:r>
              <a:endParaRPr sz="1200" dirty="0">
                <a:latin typeface="Calibri"/>
                <a:cs typeface="Calibri"/>
              </a:endParaRPr>
            </a:p>
          </p:txBody>
        </p:sp>
      </p:grpSp>
      <p:pic>
        <p:nvPicPr>
          <p:cNvPr id="6" name="Picture 5">
            <a:extLst>
              <a:ext uri="{FF2B5EF4-FFF2-40B4-BE49-F238E27FC236}">
                <a16:creationId xmlns:a16="http://schemas.microsoft.com/office/drawing/2014/main" id="{8EBDE184-F0C6-3D9A-DC11-6CFEFEF29149}"/>
              </a:ext>
            </a:extLst>
          </p:cNvPr>
          <p:cNvPicPr>
            <a:picLocks noChangeAspect="1"/>
          </p:cNvPicPr>
          <p:nvPr/>
        </p:nvPicPr>
        <p:blipFill>
          <a:blip r:embed="rId5"/>
          <a:stretch>
            <a:fillRect/>
          </a:stretch>
        </p:blipFill>
        <p:spPr>
          <a:xfrm>
            <a:off x="0" y="8539"/>
            <a:ext cx="4115322" cy="1254328"/>
          </a:xfrm>
          <a:prstGeom prst="rect">
            <a:avLst/>
          </a:prstGeom>
        </p:spPr>
      </p:pic>
      <p:sp>
        <p:nvSpPr>
          <p:cNvPr id="18" name="object 69">
            <a:extLst>
              <a:ext uri="{FF2B5EF4-FFF2-40B4-BE49-F238E27FC236}">
                <a16:creationId xmlns:a16="http://schemas.microsoft.com/office/drawing/2014/main" id="{449161A8-8DD0-2F0B-7DB3-69B2D513115A}"/>
              </a:ext>
            </a:extLst>
          </p:cNvPr>
          <p:cNvSpPr txBox="1"/>
          <p:nvPr/>
        </p:nvSpPr>
        <p:spPr>
          <a:xfrm>
            <a:off x="425637" y="6297942"/>
            <a:ext cx="4715317" cy="166712"/>
          </a:xfrm>
          <a:prstGeom prst="rect">
            <a:avLst/>
          </a:prstGeom>
        </p:spPr>
        <p:txBody>
          <a:bodyPr vert="horz" wrap="square" lIns="0" tIns="12700" rIns="0" bIns="0" rtlCol="0">
            <a:spAutoFit/>
          </a:bodyPr>
          <a:lstStyle/>
          <a:p>
            <a:pPr marL="12700">
              <a:lnSpc>
                <a:spcPct val="100000"/>
              </a:lnSpc>
              <a:spcBef>
                <a:spcPts val="100"/>
              </a:spcBef>
            </a:pPr>
            <a:r>
              <a:rPr lang="en-US" sz="1000" b="1" spc="20" dirty="0">
                <a:solidFill>
                  <a:srgbClr val="D52727"/>
                </a:solidFill>
                <a:latin typeface="Calibri"/>
                <a:cs typeface="Calibri"/>
              </a:rPr>
              <a:t>BUSINESS MANAGEMENT SERVICES INCLUDE:</a:t>
            </a:r>
            <a:endParaRPr lang="en-US" sz="1000" b="1" spc="55" dirty="0">
              <a:solidFill>
                <a:srgbClr val="D52727"/>
              </a:solidFill>
              <a:latin typeface="Calibri"/>
              <a:cs typeface="Calibri"/>
            </a:endParaRPr>
          </a:p>
        </p:txBody>
      </p:sp>
      <p:sp>
        <p:nvSpPr>
          <p:cNvPr id="19" name="object 75">
            <a:extLst>
              <a:ext uri="{FF2B5EF4-FFF2-40B4-BE49-F238E27FC236}">
                <a16:creationId xmlns:a16="http://schemas.microsoft.com/office/drawing/2014/main" id="{23CFB641-0465-0BD9-AC55-19305309FDE6}"/>
              </a:ext>
            </a:extLst>
          </p:cNvPr>
          <p:cNvSpPr txBox="1"/>
          <p:nvPr/>
        </p:nvSpPr>
        <p:spPr>
          <a:xfrm>
            <a:off x="425637" y="6545526"/>
            <a:ext cx="5530998" cy="2260299"/>
          </a:xfrm>
          <a:prstGeom prst="rect">
            <a:avLst/>
          </a:prstGeom>
        </p:spPr>
        <p:txBody>
          <a:bodyPr vert="horz" wrap="square" lIns="0" tIns="6985" rIns="0" bIns="0" numCol="2" rtlCol="0">
            <a:spAutoFit/>
          </a:bodyPr>
          <a:lstStyle/>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Program Management Office (PMO) </a:t>
            </a:r>
          </a:p>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Staff Augmentation </a:t>
            </a:r>
          </a:p>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Call Center Support </a:t>
            </a:r>
          </a:p>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Training Development and Delivery </a:t>
            </a:r>
          </a:p>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Management Consulting </a:t>
            </a:r>
          </a:p>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Reorganizational Support </a:t>
            </a:r>
          </a:p>
          <a:p>
            <a:pPr marL="171450" indent="-171450" fontAlgn="base">
              <a:spcAft>
                <a:spcPts val="600"/>
              </a:spcAft>
              <a:buClr>
                <a:srgbClr val="D52727"/>
              </a:buClr>
              <a:buFont typeface="Calibri" panose="020F0502020204030204" pitchFamily="34" charset="0"/>
              <a:buChar char="↗"/>
            </a:pPr>
            <a:endParaRPr lang="en-US" sz="1000" dirty="0">
              <a:latin typeface="Calibri" panose="020F0502020204030204" pitchFamily="34" charset="0"/>
              <a:ea typeface="Calibri" panose="020F0502020204030204" pitchFamily="34" charset="0"/>
              <a:cs typeface="Calibri" panose="020F0502020204030204" pitchFamily="34" charset="0"/>
            </a:endParaRPr>
          </a:p>
          <a:p>
            <a:pPr marL="171450" indent="-171450" fontAlgn="base">
              <a:spcAft>
                <a:spcPts val="600"/>
              </a:spcAft>
              <a:buClr>
                <a:srgbClr val="D52727"/>
              </a:buClr>
              <a:buFont typeface="Calibri" panose="020F0502020204030204" pitchFamily="34" charset="0"/>
              <a:buChar char="↗"/>
            </a:pPr>
            <a:endParaRPr lang="en-US" sz="1000" dirty="0">
              <a:latin typeface="Calibri" panose="020F0502020204030204" pitchFamily="34" charset="0"/>
              <a:ea typeface="Calibri" panose="020F0502020204030204" pitchFamily="34" charset="0"/>
              <a:cs typeface="Calibri" panose="020F0502020204030204" pitchFamily="34" charset="0"/>
            </a:endParaRPr>
          </a:p>
          <a:p>
            <a:pPr marL="171450" indent="-171450" fontAlgn="base">
              <a:spcAft>
                <a:spcPts val="600"/>
              </a:spcAft>
              <a:buClr>
                <a:srgbClr val="D52727"/>
              </a:buClr>
              <a:buFont typeface="Calibri" panose="020F0502020204030204" pitchFamily="34" charset="0"/>
              <a:buChar char="↗"/>
            </a:pPr>
            <a:endParaRPr lang="en-US" sz="1000" dirty="0">
              <a:latin typeface="Calibri" panose="020F0502020204030204" pitchFamily="34" charset="0"/>
              <a:ea typeface="Calibri" panose="020F0502020204030204" pitchFamily="34" charset="0"/>
              <a:cs typeface="Calibri" panose="020F0502020204030204" pitchFamily="34" charset="0"/>
            </a:endParaRPr>
          </a:p>
          <a:p>
            <a:pPr marL="171450" indent="-171450" fontAlgn="base">
              <a:spcAft>
                <a:spcPts val="600"/>
              </a:spcAft>
              <a:buClr>
                <a:srgbClr val="D52727"/>
              </a:buClr>
              <a:buFont typeface="Calibri" panose="020F0502020204030204" pitchFamily="34" charset="0"/>
              <a:buChar char="↗"/>
            </a:pPr>
            <a:endParaRPr lang="en-US" sz="1000" dirty="0">
              <a:latin typeface="Calibri" panose="020F0502020204030204" pitchFamily="34" charset="0"/>
              <a:ea typeface="Calibri" panose="020F0502020204030204" pitchFamily="34" charset="0"/>
              <a:cs typeface="Calibri" panose="020F0502020204030204" pitchFamily="34" charset="0"/>
            </a:endParaRPr>
          </a:p>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Quality Assurance and Compliance Monitoring</a:t>
            </a:r>
          </a:p>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Market Analysis and Business Planning </a:t>
            </a:r>
          </a:p>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Business Process Improvement and Impact Analysis </a:t>
            </a:r>
          </a:p>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Strategic Communications </a:t>
            </a:r>
          </a:p>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Branding and Campaign Management </a:t>
            </a:r>
          </a:p>
          <a:p>
            <a:pPr marL="171450" indent="-171450" fontAlgn="base">
              <a:buClr>
                <a:srgbClr val="D52727"/>
              </a:buClr>
              <a:buFont typeface="Calibri" panose="020F0502020204030204" pitchFamily="34" charset="0"/>
              <a:buChar char="↗"/>
            </a:pPr>
            <a:endParaRPr lang="en-US" sz="1000" dirty="0">
              <a:latin typeface="Calibri" panose="020F0502020204030204" pitchFamily="34" charset="0"/>
              <a:ea typeface="Calibri" panose="020F0502020204030204" pitchFamily="34" charset="0"/>
              <a:cs typeface="Calibri" panose="020F0502020204030204" pitchFamily="34" charset="0"/>
            </a:endParaRPr>
          </a:p>
        </p:txBody>
      </p:sp>
      <p:sp>
        <p:nvSpPr>
          <p:cNvPr id="20" name="object 35">
            <a:extLst>
              <a:ext uri="{FF2B5EF4-FFF2-40B4-BE49-F238E27FC236}">
                <a16:creationId xmlns:a16="http://schemas.microsoft.com/office/drawing/2014/main" id="{85E5348C-53FE-808B-8B99-6AB9D44715A5}"/>
              </a:ext>
            </a:extLst>
          </p:cNvPr>
          <p:cNvSpPr txBox="1"/>
          <p:nvPr/>
        </p:nvSpPr>
        <p:spPr>
          <a:xfrm>
            <a:off x="444500" y="5437524"/>
            <a:ext cx="6794500" cy="1005981"/>
          </a:xfrm>
          <a:prstGeom prst="rect">
            <a:avLst/>
          </a:prstGeom>
        </p:spPr>
        <p:txBody>
          <a:bodyPr vert="horz" wrap="square" lIns="0" tIns="113665" rIns="0" bIns="0" rtlCol="0">
            <a:spAutoFit/>
          </a:bodyPr>
          <a:lstStyle/>
          <a:p>
            <a:pPr marL="12700">
              <a:lnSpc>
                <a:spcPct val="100000"/>
              </a:lnSpc>
              <a:spcBef>
                <a:spcPts val="895"/>
              </a:spcBef>
            </a:pPr>
            <a:r>
              <a:rPr lang="en-US" sz="1300" b="1" spc="90" dirty="0">
                <a:solidFill>
                  <a:srgbClr val="0B2F48"/>
                </a:solidFill>
                <a:latin typeface="Calibri" panose="020F0502020204030204" pitchFamily="34" charset="0"/>
                <a:ea typeface="Calibri" panose="020F0502020204030204" pitchFamily="34" charset="0"/>
                <a:cs typeface="Calibri" panose="020F0502020204030204" pitchFamily="34" charset="0"/>
              </a:rPr>
              <a:t>BUSINESS MANAGEMENT </a:t>
            </a:r>
            <a:endParaRPr lang="en-US" sz="900" b="1" spc="90" dirty="0">
              <a:solidFill>
                <a:srgbClr val="0B2F48"/>
              </a:solidFill>
              <a:latin typeface="Calibri" panose="020F0502020204030204" pitchFamily="34" charset="0"/>
              <a:ea typeface="Calibri" panose="020F0502020204030204" pitchFamily="34" charset="0"/>
              <a:cs typeface="Calibri" panose="020F0502020204030204" pitchFamily="34" charset="0"/>
            </a:endParaRPr>
          </a:p>
          <a:p>
            <a:pPr marR="5080" fontAlgn="base">
              <a:lnSpc>
                <a:spcPct val="120300"/>
              </a:lnSpc>
              <a:spcBef>
                <a:spcPts val="895"/>
              </a:spcBef>
              <a:buClr>
                <a:srgbClr val="D52727"/>
              </a:buClr>
            </a:pPr>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Strategic business management solutions that improve performance and streamline operations. TBA simplifies business management with data-driven insights, deep federal expertise, and sustainable processes.  </a:t>
            </a:r>
            <a:endParaRPr sz="1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12700" marR="5080">
              <a:lnSpc>
                <a:spcPct val="120300"/>
              </a:lnSpc>
              <a:spcBef>
                <a:spcPts val="370"/>
              </a:spcBef>
            </a:pPr>
            <a:r>
              <a:rPr lang="en-US" sz="900" spc="85" dirty="0">
                <a:solidFill>
                  <a:schemeClr val="tx1"/>
                </a:solidFill>
                <a:latin typeface="Calibri"/>
                <a:cs typeface="Calibri"/>
              </a:rPr>
              <a:t> </a:t>
            </a:r>
            <a:endParaRPr sz="900" spc="85" dirty="0">
              <a:solidFill>
                <a:schemeClr val="tx1"/>
              </a:solidFill>
              <a:latin typeface="Calibri"/>
              <a:cs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1478904-AEF5-A456-DE32-67DC8685C598}"/>
            </a:ext>
          </a:extLst>
        </p:cNvPr>
        <p:cNvGrpSpPr/>
        <p:nvPr/>
      </p:nvGrpSpPr>
      <p:grpSpPr>
        <a:xfrm>
          <a:off x="0" y="0"/>
          <a:ext cx="0" cy="0"/>
          <a:chOff x="0" y="0"/>
          <a:chExt cx="0" cy="0"/>
        </a:xfrm>
      </p:grpSpPr>
      <p:sp>
        <p:nvSpPr>
          <p:cNvPr id="22" name="object 22">
            <a:extLst>
              <a:ext uri="{FF2B5EF4-FFF2-40B4-BE49-F238E27FC236}">
                <a16:creationId xmlns:a16="http://schemas.microsoft.com/office/drawing/2014/main" id="{C59D1110-3B8D-CAEB-7153-181A427E844C}"/>
              </a:ext>
            </a:extLst>
          </p:cNvPr>
          <p:cNvSpPr/>
          <p:nvPr/>
        </p:nvSpPr>
        <p:spPr>
          <a:xfrm>
            <a:off x="0" y="9398393"/>
            <a:ext cx="7772400" cy="660007"/>
          </a:xfrm>
          <a:custGeom>
            <a:avLst/>
            <a:gdLst/>
            <a:ahLst/>
            <a:cxnLst/>
            <a:rect l="l" t="t" r="r" b="b"/>
            <a:pathLst>
              <a:path w="7772400" h="457200">
                <a:moveTo>
                  <a:pt x="7772400" y="0"/>
                </a:moveTo>
                <a:lnTo>
                  <a:pt x="0" y="0"/>
                </a:lnTo>
                <a:lnTo>
                  <a:pt x="0" y="457200"/>
                </a:lnTo>
                <a:lnTo>
                  <a:pt x="7772400" y="457200"/>
                </a:lnTo>
                <a:lnTo>
                  <a:pt x="7772400" y="0"/>
                </a:lnTo>
                <a:close/>
              </a:path>
            </a:pathLst>
          </a:custGeom>
          <a:solidFill>
            <a:srgbClr val="F5BC4A"/>
          </a:solidFill>
        </p:spPr>
        <p:txBody>
          <a:bodyPr wrap="square" lIns="0" tIns="0" rIns="0" bIns="0" rtlCol="0"/>
          <a:lstStyle/>
          <a:p>
            <a:endParaRPr/>
          </a:p>
        </p:txBody>
      </p:sp>
      <p:sp>
        <p:nvSpPr>
          <p:cNvPr id="23" name="object 23">
            <a:extLst>
              <a:ext uri="{FF2B5EF4-FFF2-40B4-BE49-F238E27FC236}">
                <a16:creationId xmlns:a16="http://schemas.microsoft.com/office/drawing/2014/main" id="{5608C455-B898-241B-8BC3-E3F3A0A089C5}"/>
              </a:ext>
            </a:extLst>
          </p:cNvPr>
          <p:cNvSpPr txBox="1"/>
          <p:nvPr/>
        </p:nvSpPr>
        <p:spPr>
          <a:xfrm>
            <a:off x="438052" y="9661599"/>
            <a:ext cx="2076547" cy="333425"/>
          </a:xfrm>
          <a:prstGeom prst="rect">
            <a:avLst/>
          </a:prstGeom>
        </p:spPr>
        <p:txBody>
          <a:bodyPr vert="horz" wrap="square" lIns="0" tIns="12700" rIns="0" bIns="0" rtlCol="0">
            <a:spAutoFit/>
          </a:bodyPr>
          <a:lstStyle/>
          <a:p>
            <a:pPr marL="12700">
              <a:lnSpc>
                <a:spcPct val="100000"/>
              </a:lnSpc>
              <a:spcBef>
                <a:spcPts val="100"/>
              </a:spcBef>
            </a:pPr>
            <a:r>
              <a:rPr lang="en-US" sz="1000" b="1" spc="80" dirty="0">
                <a:solidFill>
                  <a:srgbClr val="0B2F48"/>
                </a:solidFill>
                <a:latin typeface="Calibri"/>
                <a:cs typeface="Calibri"/>
              </a:rPr>
              <a:t>TUNICA-BILOXI ADVANTAGES</a:t>
            </a:r>
          </a:p>
          <a:p>
            <a:pPr marL="12700">
              <a:lnSpc>
                <a:spcPct val="100000"/>
              </a:lnSpc>
              <a:spcBef>
                <a:spcPts val="100"/>
              </a:spcBef>
            </a:pPr>
            <a:r>
              <a:rPr sz="1000" b="1" spc="80" dirty="0">
                <a:solidFill>
                  <a:srgbClr val="0B2F48"/>
                </a:solidFill>
                <a:latin typeface="Calibri"/>
                <a:cs typeface="Calibri"/>
              </a:rPr>
              <a:t>CORPORATE</a:t>
            </a:r>
            <a:r>
              <a:rPr sz="1000" b="1" spc="140" dirty="0">
                <a:solidFill>
                  <a:srgbClr val="0B2F48"/>
                </a:solidFill>
                <a:latin typeface="Calibri"/>
                <a:cs typeface="Calibri"/>
              </a:rPr>
              <a:t> </a:t>
            </a:r>
            <a:r>
              <a:rPr sz="1000" b="1" spc="60" dirty="0">
                <a:solidFill>
                  <a:srgbClr val="0B2F48"/>
                </a:solidFill>
                <a:latin typeface="Calibri"/>
                <a:cs typeface="Calibri"/>
              </a:rPr>
              <a:t>OVERVIEW</a:t>
            </a:r>
            <a:endParaRPr sz="1000" dirty="0">
              <a:solidFill>
                <a:srgbClr val="0B2F48"/>
              </a:solidFill>
              <a:latin typeface="Calibri"/>
              <a:cs typeface="Calibri"/>
            </a:endParaRPr>
          </a:p>
        </p:txBody>
      </p:sp>
      <p:sp>
        <p:nvSpPr>
          <p:cNvPr id="26" name="object 26">
            <a:extLst>
              <a:ext uri="{FF2B5EF4-FFF2-40B4-BE49-F238E27FC236}">
                <a16:creationId xmlns:a16="http://schemas.microsoft.com/office/drawing/2014/main" id="{812B6F61-550E-C550-0D52-937C328D2343}"/>
              </a:ext>
            </a:extLst>
          </p:cNvPr>
          <p:cNvSpPr/>
          <p:nvPr/>
        </p:nvSpPr>
        <p:spPr>
          <a:xfrm>
            <a:off x="0" y="1262989"/>
            <a:ext cx="7772400" cy="388620"/>
          </a:xfrm>
          <a:custGeom>
            <a:avLst/>
            <a:gdLst/>
            <a:ahLst/>
            <a:cxnLst/>
            <a:rect l="l" t="t" r="r" b="b"/>
            <a:pathLst>
              <a:path w="7772400" h="388619">
                <a:moveTo>
                  <a:pt x="0" y="388429"/>
                </a:moveTo>
                <a:lnTo>
                  <a:pt x="7772400" y="388429"/>
                </a:lnTo>
                <a:lnTo>
                  <a:pt x="7772400" y="0"/>
                </a:lnTo>
                <a:lnTo>
                  <a:pt x="0" y="0"/>
                </a:lnTo>
                <a:lnTo>
                  <a:pt x="0" y="388429"/>
                </a:lnTo>
                <a:close/>
              </a:path>
            </a:pathLst>
          </a:custGeom>
          <a:solidFill>
            <a:srgbClr val="0B2F48"/>
          </a:solidFill>
        </p:spPr>
        <p:txBody>
          <a:bodyPr wrap="square" lIns="0" tIns="0" rIns="0" bIns="0" rtlCol="0"/>
          <a:lstStyle/>
          <a:p>
            <a:endParaRPr/>
          </a:p>
        </p:txBody>
      </p:sp>
      <p:sp>
        <p:nvSpPr>
          <p:cNvPr id="27" name="object 27">
            <a:extLst>
              <a:ext uri="{FF2B5EF4-FFF2-40B4-BE49-F238E27FC236}">
                <a16:creationId xmlns:a16="http://schemas.microsoft.com/office/drawing/2014/main" id="{D79278CD-324E-A75D-B655-98A0AD94FC9E}"/>
              </a:ext>
            </a:extLst>
          </p:cNvPr>
          <p:cNvSpPr/>
          <p:nvPr/>
        </p:nvSpPr>
        <p:spPr>
          <a:xfrm>
            <a:off x="0" y="1651419"/>
            <a:ext cx="7772400" cy="91440"/>
          </a:xfrm>
          <a:custGeom>
            <a:avLst/>
            <a:gdLst/>
            <a:ahLst/>
            <a:cxnLst/>
            <a:rect l="l" t="t" r="r" b="b"/>
            <a:pathLst>
              <a:path w="7772400" h="91439">
                <a:moveTo>
                  <a:pt x="7772400" y="0"/>
                </a:moveTo>
                <a:lnTo>
                  <a:pt x="0" y="0"/>
                </a:lnTo>
                <a:lnTo>
                  <a:pt x="0" y="91440"/>
                </a:lnTo>
                <a:lnTo>
                  <a:pt x="7772400" y="91440"/>
                </a:lnTo>
                <a:lnTo>
                  <a:pt x="7772400" y="0"/>
                </a:lnTo>
                <a:close/>
              </a:path>
            </a:pathLst>
          </a:custGeom>
          <a:solidFill>
            <a:srgbClr val="EBE2B9"/>
          </a:solidFill>
        </p:spPr>
        <p:txBody>
          <a:bodyPr wrap="square" lIns="0" tIns="0" rIns="0" bIns="0" rtlCol="0"/>
          <a:lstStyle/>
          <a:p>
            <a:endParaRPr/>
          </a:p>
        </p:txBody>
      </p:sp>
      <p:sp>
        <p:nvSpPr>
          <p:cNvPr id="28" name="object 28">
            <a:extLst>
              <a:ext uri="{FF2B5EF4-FFF2-40B4-BE49-F238E27FC236}">
                <a16:creationId xmlns:a16="http://schemas.microsoft.com/office/drawing/2014/main" id="{B2F92DDA-ADC1-63D1-57C8-9AA546259DD8}"/>
              </a:ext>
            </a:extLst>
          </p:cNvPr>
          <p:cNvSpPr/>
          <p:nvPr/>
        </p:nvSpPr>
        <p:spPr>
          <a:xfrm>
            <a:off x="0" y="7314242"/>
            <a:ext cx="7772400" cy="2266485"/>
          </a:xfrm>
          <a:custGeom>
            <a:avLst/>
            <a:gdLst/>
            <a:ahLst/>
            <a:cxnLst/>
            <a:rect l="l" t="t" r="r" b="b"/>
            <a:pathLst>
              <a:path w="7772400" h="2201545">
                <a:moveTo>
                  <a:pt x="0" y="0"/>
                </a:moveTo>
                <a:lnTo>
                  <a:pt x="0" y="2201164"/>
                </a:lnTo>
                <a:lnTo>
                  <a:pt x="7772400" y="2201164"/>
                </a:lnTo>
                <a:lnTo>
                  <a:pt x="7772400" y="0"/>
                </a:lnTo>
                <a:lnTo>
                  <a:pt x="0" y="0"/>
                </a:lnTo>
                <a:close/>
              </a:path>
            </a:pathLst>
          </a:custGeom>
          <a:solidFill>
            <a:srgbClr val="EBE2B9"/>
          </a:solidFill>
        </p:spPr>
        <p:txBody>
          <a:bodyPr wrap="square" lIns="0" tIns="0" rIns="0" bIns="0" rtlCol="0"/>
          <a:lstStyle/>
          <a:p>
            <a:endParaRPr dirty="0"/>
          </a:p>
        </p:txBody>
      </p:sp>
      <p:sp>
        <p:nvSpPr>
          <p:cNvPr id="33" name="object 33">
            <a:extLst>
              <a:ext uri="{FF2B5EF4-FFF2-40B4-BE49-F238E27FC236}">
                <a16:creationId xmlns:a16="http://schemas.microsoft.com/office/drawing/2014/main" id="{736E0D7B-BAFB-4613-CC08-FB7A94BADCF5}"/>
              </a:ext>
            </a:extLst>
          </p:cNvPr>
          <p:cNvSpPr/>
          <p:nvPr/>
        </p:nvSpPr>
        <p:spPr>
          <a:xfrm>
            <a:off x="0" y="4953000"/>
            <a:ext cx="7772400" cy="2378174"/>
          </a:xfrm>
          <a:custGeom>
            <a:avLst/>
            <a:gdLst/>
            <a:ahLst/>
            <a:cxnLst/>
            <a:rect l="l" t="t" r="r" b="b"/>
            <a:pathLst>
              <a:path w="7772400" h="2118359">
                <a:moveTo>
                  <a:pt x="0" y="2117852"/>
                </a:moveTo>
                <a:lnTo>
                  <a:pt x="7772400" y="2117852"/>
                </a:lnTo>
                <a:lnTo>
                  <a:pt x="7772400" y="0"/>
                </a:lnTo>
                <a:lnTo>
                  <a:pt x="0" y="0"/>
                </a:lnTo>
                <a:lnTo>
                  <a:pt x="0" y="2117852"/>
                </a:lnTo>
                <a:close/>
              </a:path>
            </a:pathLst>
          </a:custGeom>
          <a:solidFill>
            <a:srgbClr val="EBE2B9"/>
          </a:solidFill>
        </p:spPr>
        <p:txBody>
          <a:bodyPr wrap="square" lIns="0" tIns="0" rIns="0" bIns="0" rtlCol="0"/>
          <a:lstStyle/>
          <a:p>
            <a:endParaRPr b="1" dirty="0">
              <a:ln w="22225">
                <a:solidFill>
                  <a:schemeClr val="accent2"/>
                </a:solidFill>
                <a:prstDash val="solid"/>
              </a:ln>
              <a:solidFill>
                <a:schemeClr val="accent2">
                  <a:lumMod val="40000"/>
                  <a:lumOff val="60000"/>
                </a:schemeClr>
              </a:solidFill>
            </a:endParaRPr>
          </a:p>
        </p:txBody>
      </p:sp>
      <p:grpSp>
        <p:nvGrpSpPr>
          <p:cNvPr id="3" name="Group 2">
            <a:extLst>
              <a:ext uri="{FF2B5EF4-FFF2-40B4-BE49-F238E27FC236}">
                <a16:creationId xmlns:a16="http://schemas.microsoft.com/office/drawing/2014/main" id="{CFE22833-E9EF-7931-1B0A-250CFE272991}"/>
              </a:ext>
            </a:extLst>
          </p:cNvPr>
          <p:cNvGrpSpPr/>
          <p:nvPr/>
        </p:nvGrpSpPr>
        <p:grpSpPr>
          <a:xfrm>
            <a:off x="5956635" y="9394505"/>
            <a:ext cx="1587165" cy="1578295"/>
            <a:chOff x="1370834" y="9092145"/>
            <a:chExt cx="1587165" cy="1578295"/>
          </a:xfrm>
        </p:grpSpPr>
        <p:sp>
          <p:nvSpPr>
            <p:cNvPr id="4" name="Oval 3">
              <a:extLst>
                <a:ext uri="{FF2B5EF4-FFF2-40B4-BE49-F238E27FC236}">
                  <a16:creationId xmlns:a16="http://schemas.microsoft.com/office/drawing/2014/main" id="{2621ADE2-113D-E7BD-5918-484F1E4DB06E}"/>
                </a:ext>
              </a:extLst>
            </p:cNvPr>
            <p:cNvSpPr/>
            <p:nvPr/>
          </p:nvSpPr>
          <p:spPr>
            <a:xfrm>
              <a:off x="1370834" y="9092145"/>
              <a:ext cx="1587165" cy="1578295"/>
            </a:xfrm>
            <a:prstGeom prst="ellipse">
              <a:avLst/>
            </a:prstGeom>
            <a:solidFill>
              <a:srgbClr val="D527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bject 31">
              <a:extLst>
                <a:ext uri="{FF2B5EF4-FFF2-40B4-BE49-F238E27FC236}">
                  <a16:creationId xmlns:a16="http://schemas.microsoft.com/office/drawing/2014/main" id="{3244C540-62D8-D86B-5928-0178ADAA4DBD}"/>
                </a:ext>
              </a:extLst>
            </p:cNvPr>
            <p:cNvSpPr txBox="1"/>
            <p:nvPr/>
          </p:nvSpPr>
          <p:spPr>
            <a:xfrm>
              <a:off x="1568786" y="9417206"/>
              <a:ext cx="1191260" cy="197490"/>
            </a:xfrm>
            <a:prstGeom prst="rect">
              <a:avLst/>
            </a:prstGeom>
          </p:spPr>
          <p:txBody>
            <a:bodyPr vert="horz" wrap="square" lIns="0" tIns="12700" rIns="0" bIns="0" rtlCol="0">
              <a:spAutoFit/>
            </a:bodyPr>
            <a:lstStyle/>
            <a:p>
              <a:pPr marL="12700" algn="ctr">
                <a:lnSpc>
                  <a:spcPct val="100000"/>
                </a:lnSpc>
                <a:spcBef>
                  <a:spcPts val="100"/>
                </a:spcBef>
              </a:pPr>
              <a:r>
                <a:rPr lang="en-US" sz="1200" b="1" spc="80" dirty="0">
                  <a:solidFill>
                    <a:srgbClr val="FFFFFF"/>
                  </a:solidFill>
                  <a:latin typeface="Calibri"/>
                  <a:cs typeface="Calibri"/>
                </a:rPr>
                <a:t>tbifederal.com</a:t>
              </a:r>
              <a:endParaRPr sz="1200" dirty="0">
                <a:latin typeface="Calibri"/>
                <a:cs typeface="Calibri"/>
              </a:endParaRPr>
            </a:p>
          </p:txBody>
        </p:sp>
      </p:grpSp>
      <p:pic>
        <p:nvPicPr>
          <p:cNvPr id="6" name="Picture 5">
            <a:extLst>
              <a:ext uri="{FF2B5EF4-FFF2-40B4-BE49-F238E27FC236}">
                <a16:creationId xmlns:a16="http://schemas.microsoft.com/office/drawing/2014/main" id="{55DCF9F6-713C-16A7-A5AE-1E8093CDEDED}"/>
              </a:ext>
            </a:extLst>
          </p:cNvPr>
          <p:cNvPicPr>
            <a:picLocks noChangeAspect="1"/>
          </p:cNvPicPr>
          <p:nvPr/>
        </p:nvPicPr>
        <p:blipFill>
          <a:blip r:embed="rId3"/>
          <a:stretch>
            <a:fillRect/>
          </a:stretch>
        </p:blipFill>
        <p:spPr>
          <a:xfrm>
            <a:off x="0" y="8539"/>
            <a:ext cx="4115322" cy="1254328"/>
          </a:xfrm>
          <a:prstGeom prst="rect">
            <a:avLst/>
          </a:prstGeom>
        </p:spPr>
      </p:pic>
      <p:sp>
        <p:nvSpPr>
          <p:cNvPr id="18" name="object 69">
            <a:extLst>
              <a:ext uri="{FF2B5EF4-FFF2-40B4-BE49-F238E27FC236}">
                <a16:creationId xmlns:a16="http://schemas.microsoft.com/office/drawing/2014/main" id="{5E1D31A8-1CC9-7450-706E-6B185FE45A83}"/>
              </a:ext>
            </a:extLst>
          </p:cNvPr>
          <p:cNvSpPr txBox="1"/>
          <p:nvPr/>
        </p:nvSpPr>
        <p:spPr>
          <a:xfrm>
            <a:off x="425637" y="5159950"/>
            <a:ext cx="4715317" cy="166712"/>
          </a:xfrm>
          <a:prstGeom prst="rect">
            <a:avLst/>
          </a:prstGeom>
        </p:spPr>
        <p:txBody>
          <a:bodyPr vert="horz" wrap="square" lIns="0" tIns="12700" rIns="0" bIns="0" rtlCol="0">
            <a:spAutoFit/>
          </a:bodyPr>
          <a:lstStyle/>
          <a:p>
            <a:pPr marL="12700">
              <a:lnSpc>
                <a:spcPct val="100000"/>
              </a:lnSpc>
              <a:spcBef>
                <a:spcPts val="100"/>
              </a:spcBef>
            </a:pPr>
            <a:r>
              <a:rPr lang="en-US" sz="1000" b="1" spc="20" dirty="0">
                <a:solidFill>
                  <a:srgbClr val="D52727"/>
                </a:solidFill>
                <a:latin typeface="Calibri"/>
                <a:cs typeface="Calibri"/>
              </a:rPr>
              <a:t>IT SERVICES INCLUDE:</a:t>
            </a:r>
            <a:endParaRPr lang="en-US" sz="1000" b="1" spc="55" dirty="0">
              <a:solidFill>
                <a:srgbClr val="D52727"/>
              </a:solidFill>
              <a:latin typeface="Calibri"/>
              <a:cs typeface="Calibri"/>
            </a:endParaRPr>
          </a:p>
        </p:txBody>
      </p:sp>
      <p:sp>
        <p:nvSpPr>
          <p:cNvPr id="2" name="object 28">
            <a:extLst>
              <a:ext uri="{FF2B5EF4-FFF2-40B4-BE49-F238E27FC236}">
                <a16:creationId xmlns:a16="http://schemas.microsoft.com/office/drawing/2014/main" id="{612391B6-24C0-3BF0-F063-69DAC91B0886}"/>
              </a:ext>
            </a:extLst>
          </p:cNvPr>
          <p:cNvSpPr/>
          <p:nvPr/>
        </p:nvSpPr>
        <p:spPr>
          <a:xfrm>
            <a:off x="0" y="1704649"/>
            <a:ext cx="7772400" cy="3254569"/>
          </a:xfrm>
          <a:custGeom>
            <a:avLst/>
            <a:gdLst/>
            <a:ahLst/>
            <a:cxnLst/>
            <a:rect l="l" t="t" r="r" b="b"/>
            <a:pathLst>
              <a:path w="7772400" h="2201545">
                <a:moveTo>
                  <a:pt x="0" y="0"/>
                </a:moveTo>
                <a:lnTo>
                  <a:pt x="0" y="2201164"/>
                </a:lnTo>
                <a:lnTo>
                  <a:pt x="7772400" y="2201164"/>
                </a:lnTo>
                <a:lnTo>
                  <a:pt x="7772400" y="0"/>
                </a:lnTo>
                <a:lnTo>
                  <a:pt x="0" y="0"/>
                </a:lnTo>
                <a:close/>
              </a:path>
            </a:pathLst>
          </a:custGeom>
          <a:solidFill>
            <a:srgbClr val="EBE2B9"/>
          </a:solidFill>
        </p:spPr>
        <p:txBody>
          <a:bodyPr wrap="square" lIns="0" tIns="0" rIns="0" bIns="0" rtlCol="0"/>
          <a:lstStyle/>
          <a:p>
            <a:endParaRPr dirty="0"/>
          </a:p>
        </p:txBody>
      </p:sp>
      <p:sp>
        <p:nvSpPr>
          <p:cNvPr id="31" name="object 69">
            <a:extLst>
              <a:ext uri="{FF2B5EF4-FFF2-40B4-BE49-F238E27FC236}">
                <a16:creationId xmlns:a16="http://schemas.microsoft.com/office/drawing/2014/main" id="{8D8FEAD7-F9A7-6628-04C5-04CF8114FFCC}"/>
              </a:ext>
            </a:extLst>
          </p:cNvPr>
          <p:cNvSpPr txBox="1"/>
          <p:nvPr/>
        </p:nvSpPr>
        <p:spPr>
          <a:xfrm>
            <a:off x="425637" y="2597517"/>
            <a:ext cx="4715317" cy="166712"/>
          </a:xfrm>
          <a:prstGeom prst="rect">
            <a:avLst/>
          </a:prstGeom>
        </p:spPr>
        <p:txBody>
          <a:bodyPr vert="horz" wrap="square" lIns="0" tIns="12700" rIns="0" bIns="0" rtlCol="0">
            <a:spAutoFit/>
          </a:bodyPr>
          <a:lstStyle/>
          <a:p>
            <a:pPr marL="12700">
              <a:lnSpc>
                <a:spcPct val="100000"/>
              </a:lnSpc>
              <a:spcBef>
                <a:spcPts val="100"/>
              </a:spcBef>
            </a:pPr>
            <a:r>
              <a:rPr lang="en-US" sz="1000" b="1" spc="20" dirty="0">
                <a:solidFill>
                  <a:srgbClr val="D52727"/>
                </a:solidFill>
                <a:latin typeface="Calibri"/>
                <a:cs typeface="Calibri"/>
              </a:rPr>
              <a:t>ADMINISTRATIVE MANAGEMENT SERVICES INCLUDE:</a:t>
            </a:r>
            <a:endParaRPr lang="en-US" sz="1000" b="1" spc="55" dirty="0">
              <a:solidFill>
                <a:srgbClr val="D52727"/>
              </a:solidFill>
              <a:latin typeface="Calibri"/>
              <a:cs typeface="Calibri"/>
            </a:endParaRPr>
          </a:p>
        </p:txBody>
      </p:sp>
      <p:sp>
        <p:nvSpPr>
          <p:cNvPr id="32" name="object 75">
            <a:extLst>
              <a:ext uri="{FF2B5EF4-FFF2-40B4-BE49-F238E27FC236}">
                <a16:creationId xmlns:a16="http://schemas.microsoft.com/office/drawing/2014/main" id="{75380884-568F-FA6B-A213-FDD5329BE861}"/>
              </a:ext>
            </a:extLst>
          </p:cNvPr>
          <p:cNvSpPr txBox="1"/>
          <p:nvPr/>
        </p:nvSpPr>
        <p:spPr>
          <a:xfrm>
            <a:off x="425637" y="2845101"/>
            <a:ext cx="5530998" cy="1084271"/>
          </a:xfrm>
          <a:prstGeom prst="rect">
            <a:avLst/>
          </a:prstGeom>
        </p:spPr>
        <p:txBody>
          <a:bodyPr vert="horz" wrap="square" lIns="0" tIns="6985" rIns="0" bIns="0" numCol="2" rtlCol="0">
            <a:spAutoFit/>
          </a:bodyPr>
          <a:lstStyle/>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Office Management and Staffing Services </a:t>
            </a:r>
          </a:p>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Clerical and Secretarial Support </a:t>
            </a:r>
          </a:p>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Records Management </a:t>
            </a:r>
          </a:p>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Scheduling and Resource Coordination </a:t>
            </a:r>
          </a:p>
          <a:p>
            <a:pPr marL="171450" indent="-171450" fontAlgn="base">
              <a:spcAft>
                <a:spcPts val="600"/>
              </a:spcAft>
              <a:buClr>
                <a:srgbClr val="D52727"/>
              </a:buClr>
              <a:buFont typeface="Calibri" panose="020F0502020204030204" pitchFamily="34" charset="0"/>
              <a:buChar char="↗"/>
            </a:pPr>
            <a:endParaRPr lang="en-US" sz="1000" dirty="0">
              <a:latin typeface="Calibri" panose="020F0502020204030204" pitchFamily="34" charset="0"/>
              <a:ea typeface="Calibri" panose="020F0502020204030204" pitchFamily="34" charset="0"/>
              <a:cs typeface="Calibri" panose="020F0502020204030204" pitchFamily="34" charset="0"/>
            </a:endParaRPr>
          </a:p>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Administrative Oversight and Operational Advisory Support </a:t>
            </a:r>
          </a:p>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Customer Experience </a:t>
            </a:r>
          </a:p>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Strategic Capital Planning and Budgeting</a:t>
            </a:r>
          </a:p>
          <a:p>
            <a:pPr marL="171450" indent="-171450" fontAlgn="base">
              <a:buClr>
                <a:srgbClr val="D52727"/>
              </a:buClr>
              <a:buFont typeface="Calibri" panose="020F0502020204030204" pitchFamily="34" charset="0"/>
              <a:buChar char="↗"/>
            </a:pPr>
            <a:endParaRPr lang="en-US" sz="1000" dirty="0">
              <a:latin typeface="Calibri" panose="020F0502020204030204" pitchFamily="34" charset="0"/>
              <a:ea typeface="Calibri" panose="020F0502020204030204" pitchFamily="34" charset="0"/>
              <a:cs typeface="Calibri" panose="020F0502020204030204" pitchFamily="34" charset="0"/>
            </a:endParaRPr>
          </a:p>
        </p:txBody>
      </p:sp>
      <p:sp>
        <p:nvSpPr>
          <p:cNvPr id="37" name="object 35">
            <a:extLst>
              <a:ext uri="{FF2B5EF4-FFF2-40B4-BE49-F238E27FC236}">
                <a16:creationId xmlns:a16="http://schemas.microsoft.com/office/drawing/2014/main" id="{FF013693-1B84-61F7-0A07-EE61BDB4298A}"/>
              </a:ext>
            </a:extLst>
          </p:cNvPr>
          <p:cNvSpPr txBox="1"/>
          <p:nvPr/>
        </p:nvSpPr>
        <p:spPr>
          <a:xfrm>
            <a:off x="444500" y="1737099"/>
            <a:ext cx="6794500" cy="787267"/>
          </a:xfrm>
          <a:prstGeom prst="rect">
            <a:avLst/>
          </a:prstGeom>
        </p:spPr>
        <p:txBody>
          <a:bodyPr vert="horz" wrap="square" lIns="0" tIns="113665" rIns="0" bIns="0" rtlCol="0">
            <a:spAutoFit/>
          </a:bodyPr>
          <a:lstStyle/>
          <a:p>
            <a:pPr marL="12700">
              <a:lnSpc>
                <a:spcPct val="100000"/>
              </a:lnSpc>
              <a:spcBef>
                <a:spcPts val="895"/>
              </a:spcBef>
            </a:pPr>
            <a:r>
              <a:rPr lang="en-US" sz="1300" b="1" spc="90" dirty="0">
                <a:solidFill>
                  <a:srgbClr val="0B2F48"/>
                </a:solidFill>
                <a:latin typeface="Calibri" panose="020F0502020204030204" pitchFamily="34" charset="0"/>
                <a:ea typeface="Calibri" panose="020F0502020204030204" pitchFamily="34" charset="0"/>
                <a:cs typeface="Calibri" panose="020F0502020204030204" pitchFamily="34" charset="0"/>
              </a:rPr>
              <a:t>ADMINISTRATIVE MANAGEMENT </a:t>
            </a:r>
            <a:endParaRPr lang="en-US" sz="900" b="1" spc="90" dirty="0">
              <a:solidFill>
                <a:srgbClr val="0B2F48"/>
              </a:solidFill>
              <a:latin typeface="Calibri" panose="020F0502020204030204" pitchFamily="34" charset="0"/>
              <a:ea typeface="Calibri" panose="020F0502020204030204" pitchFamily="34" charset="0"/>
              <a:cs typeface="Calibri" panose="020F0502020204030204" pitchFamily="34" charset="0"/>
            </a:endParaRPr>
          </a:p>
          <a:p>
            <a:pPr marR="5080" fontAlgn="base">
              <a:lnSpc>
                <a:spcPct val="120300"/>
              </a:lnSpc>
              <a:spcBef>
                <a:spcPts val="895"/>
              </a:spcBef>
              <a:buClr>
                <a:srgbClr val="D52727"/>
              </a:buClr>
            </a:pPr>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Seamless day-to-day operations require organization and efficiency behind the scenes. We enhance productivity through streamlined processes, detailed coordination, and proactive oversight tailored to your mission needs.  </a:t>
            </a:r>
            <a:endParaRPr sz="900" spc="85" dirty="0">
              <a:solidFill>
                <a:schemeClr val="tx1"/>
              </a:solidFill>
              <a:latin typeface="Calibri"/>
              <a:cs typeface="Calibri"/>
            </a:endParaRPr>
          </a:p>
        </p:txBody>
      </p:sp>
      <p:sp>
        <p:nvSpPr>
          <p:cNvPr id="34" name="object 34">
            <a:extLst>
              <a:ext uri="{FF2B5EF4-FFF2-40B4-BE49-F238E27FC236}">
                <a16:creationId xmlns:a16="http://schemas.microsoft.com/office/drawing/2014/main" id="{B3E8A180-685D-FA15-9CA8-87924126CD3C}"/>
              </a:ext>
            </a:extLst>
          </p:cNvPr>
          <p:cNvSpPr/>
          <p:nvPr/>
        </p:nvSpPr>
        <p:spPr>
          <a:xfrm>
            <a:off x="0" y="3945890"/>
            <a:ext cx="7772400" cy="196701"/>
          </a:xfrm>
          <a:custGeom>
            <a:avLst/>
            <a:gdLst/>
            <a:ahLst/>
            <a:cxnLst/>
            <a:rect l="l" t="t" r="r" b="b"/>
            <a:pathLst>
              <a:path w="7772400" h="397510">
                <a:moveTo>
                  <a:pt x="0" y="0"/>
                </a:moveTo>
                <a:lnTo>
                  <a:pt x="0" y="397255"/>
                </a:lnTo>
                <a:lnTo>
                  <a:pt x="7772400" y="397255"/>
                </a:lnTo>
                <a:lnTo>
                  <a:pt x="7772400" y="0"/>
                </a:lnTo>
                <a:lnTo>
                  <a:pt x="0" y="0"/>
                </a:lnTo>
                <a:close/>
              </a:path>
            </a:pathLst>
          </a:custGeom>
          <a:solidFill>
            <a:srgbClr val="D52727"/>
          </a:solidFill>
        </p:spPr>
        <p:txBody>
          <a:bodyPr wrap="square" lIns="0" tIns="0" rIns="0" bIns="0" rtlCol="0"/>
          <a:lstStyle/>
          <a:p>
            <a:endParaRPr b="1">
              <a:ln w="22225">
                <a:solidFill>
                  <a:schemeClr val="accent2"/>
                </a:solidFill>
                <a:prstDash val="solid"/>
              </a:ln>
              <a:solidFill>
                <a:schemeClr val="accent2">
                  <a:lumMod val="40000"/>
                  <a:lumOff val="60000"/>
                </a:schemeClr>
              </a:solidFill>
            </a:endParaRPr>
          </a:p>
        </p:txBody>
      </p:sp>
      <p:sp>
        <p:nvSpPr>
          <p:cNvPr id="19" name="object 75">
            <a:extLst>
              <a:ext uri="{FF2B5EF4-FFF2-40B4-BE49-F238E27FC236}">
                <a16:creationId xmlns:a16="http://schemas.microsoft.com/office/drawing/2014/main" id="{9777C4E3-396C-D699-DE75-C101C0A415DA}"/>
              </a:ext>
            </a:extLst>
          </p:cNvPr>
          <p:cNvSpPr txBox="1"/>
          <p:nvPr/>
        </p:nvSpPr>
        <p:spPr>
          <a:xfrm>
            <a:off x="457200" y="5479062"/>
            <a:ext cx="5530998" cy="693138"/>
          </a:xfrm>
          <a:prstGeom prst="rect">
            <a:avLst/>
          </a:prstGeom>
        </p:spPr>
        <p:txBody>
          <a:bodyPr vert="horz" wrap="square" lIns="0" tIns="6985" rIns="0" bIns="0" numCol="2" rtlCol="0">
            <a:spAutoFit/>
          </a:bodyPr>
          <a:lstStyle/>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Enterprise IT</a:t>
            </a:r>
          </a:p>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Software Management </a:t>
            </a:r>
          </a:p>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Systems Engineering and Integration </a:t>
            </a:r>
          </a:p>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Cybersecurity </a:t>
            </a:r>
          </a:p>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Help Desk Services</a:t>
            </a:r>
          </a:p>
          <a:p>
            <a:pPr marL="171450" indent="-171450" fontAlgn="base">
              <a:buClr>
                <a:srgbClr val="D52727"/>
              </a:buClr>
              <a:buFont typeface="Calibri" panose="020F0502020204030204" pitchFamily="34" charset="0"/>
              <a:buChar char="↗"/>
            </a:pPr>
            <a:endParaRPr lang="en-US" sz="1000" dirty="0">
              <a:latin typeface="Calibri" panose="020F0502020204030204" pitchFamily="34" charset="0"/>
              <a:ea typeface="Calibri" panose="020F0502020204030204" pitchFamily="34" charset="0"/>
              <a:cs typeface="Calibri" panose="020F0502020204030204" pitchFamily="34" charset="0"/>
            </a:endParaRPr>
          </a:p>
        </p:txBody>
      </p:sp>
      <p:sp>
        <p:nvSpPr>
          <p:cNvPr id="20" name="object 35">
            <a:extLst>
              <a:ext uri="{FF2B5EF4-FFF2-40B4-BE49-F238E27FC236}">
                <a16:creationId xmlns:a16="http://schemas.microsoft.com/office/drawing/2014/main" id="{D85167FA-E845-68B6-3150-283462B728E9}"/>
              </a:ext>
            </a:extLst>
          </p:cNvPr>
          <p:cNvSpPr txBox="1"/>
          <p:nvPr/>
        </p:nvSpPr>
        <p:spPr>
          <a:xfrm>
            <a:off x="444500" y="4259862"/>
            <a:ext cx="6794500" cy="1005981"/>
          </a:xfrm>
          <a:prstGeom prst="rect">
            <a:avLst/>
          </a:prstGeom>
        </p:spPr>
        <p:txBody>
          <a:bodyPr vert="horz" wrap="square" lIns="0" tIns="113665" rIns="0" bIns="0" rtlCol="0">
            <a:spAutoFit/>
          </a:bodyPr>
          <a:lstStyle/>
          <a:p>
            <a:pPr marL="12700">
              <a:lnSpc>
                <a:spcPct val="100000"/>
              </a:lnSpc>
              <a:spcBef>
                <a:spcPts val="895"/>
              </a:spcBef>
            </a:pPr>
            <a:r>
              <a:rPr lang="en-US" sz="1300" b="1" spc="90" dirty="0">
                <a:solidFill>
                  <a:srgbClr val="0B2F48"/>
                </a:solidFill>
                <a:latin typeface="Calibri" panose="020F0502020204030204" pitchFamily="34" charset="0"/>
                <a:ea typeface="Calibri" panose="020F0502020204030204" pitchFamily="34" charset="0"/>
                <a:cs typeface="Calibri" panose="020F0502020204030204" pitchFamily="34" charset="0"/>
              </a:rPr>
              <a:t>IT SERVICES</a:t>
            </a:r>
            <a:endParaRPr lang="en-US" sz="900" b="1" spc="90" dirty="0">
              <a:solidFill>
                <a:srgbClr val="0B2F48"/>
              </a:solidFill>
              <a:latin typeface="Calibri" panose="020F0502020204030204" pitchFamily="34" charset="0"/>
              <a:ea typeface="Calibri" panose="020F0502020204030204" pitchFamily="34" charset="0"/>
              <a:cs typeface="Calibri" panose="020F0502020204030204" pitchFamily="34" charset="0"/>
            </a:endParaRPr>
          </a:p>
          <a:p>
            <a:pPr marR="5080" fontAlgn="base">
              <a:lnSpc>
                <a:spcPct val="120300"/>
              </a:lnSpc>
              <a:spcBef>
                <a:spcPts val="895"/>
              </a:spcBef>
              <a:buClr>
                <a:srgbClr val="D52727"/>
              </a:buClr>
            </a:pPr>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Our trusted technical advisors ensure the operational efficiency and infrastructure resiliency needed to align your organization’s technology and mission priorities. </a:t>
            </a:r>
            <a:endParaRPr sz="1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12700" marR="5080">
              <a:lnSpc>
                <a:spcPct val="120300"/>
              </a:lnSpc>
              <a:spcBef>
                <a:spcPts val="370"/>
              </a:spcBef>
            </a:pPr>
            <a:r>
              <a:rPr lang="en-US" sz="900" spc="85" dirty="0">
                <a:solidFill>
                  <a:schemeClr val="tx1"/>
                </a:solidFill>
                <a:latin typeface="Calibri"/>
                <a:cs typeface="Calibri"/>
              </a:rPr>
              <a:t> </a:t>
            </a:r>
            <a:endParaRPr sz="900" spc="85" dirty="0">
              <a:solidFill>
                <a:schemeClr val="tx1"/>
              </a:solidFill>
              <a:latin typeface="Calibri"/>
              <a:cs typeface="Calibri"/>
            </a:endParaRPr>
          </a:p>
        </p:txBody>
      </p:sp>
      <p:sp>
        <p:nvSpPr>
          <p:cNvPr id="8" name="object 34">
            <a:extLst>
              <a:ext uri="{FF2B5EF4-FFF2-40B4-BE49-F238E27FC236}">
                <a16:creationId xmlns:a16="http://schemas.microsoft.com/office/drawing/2014/main" id="{E0D82CD3-37F8-F81C-A3F1-23B33168D86F}"/>
              </a:ext>
            </a:extLst>
          </p:cNvPr>
          <p:cNvSpPr/>
          <p:nvPr/>
        </p:nvSpPr>
        <p:spPr>
          <a:xfrm>
            <a:off x="0" y="6324600"/>
            <a:ext cx="7772400" cy="201168"/>
          </a:xfrm>
          <a:custGeom>
            <a:avLst/>
            <a:gdLst/>
            <a:ahLst/>
            <a:cxnLst/>
            <a:rect l="l" t="t" r="r" b="b"/>
            <a:pathLst>
              <a:path w="7772400" h="397510">
                <a:moveTo>
                  <a:pt x="0" y="0"/>
                </a:moveTo>
                <a:lnTo>
                  <a:pt x="0" y="397255"/>
                </a:lnTo>
                <a:lnTo>
                  <a:pt x="7772400" y="397255"/>
                </a:lnTo>
                <a:lnTo>
                  <a:pt x="7772400" y="0"/>
                </a:lnTo>
                <a:lnTo>
                  <a:pt x="0" y="0"/>
                </a:lnTo>
                <a:close/>
              </a:path>
            </a:pathLst>
          </a:custGeom>
          <a:solidFill>
            <a:srgbClr val="D52727"/>
          </a:solidFill>
        </p:spPr>
        <p:txBody>
          <a:bodyPr wrap="square" lIns="0" tIns="0" rIns="0" bIns="0" rtlCol="0"/>
          <a:lstStyle/>
          <a:p>
            <a:endParaRPr b="1">
              <a:ln w="22225">
                <a:solidFill>
                  <a:schemeClr val="accent2"/>
                </a:solidFill>
                <a:prstDash val="solid"/>
              </a:ln>
              <a:solidFill>
                <a:schemeClr val="accent2">
                  <a:lumMod val="40000"/>
                  <a:lumOff val="60000"/>
                </a:schemeClr>
              </a:solidFill>
            </a:endParaRPr>
          </a:p>
        </p:txBody>
      </p:sp>
      <p:sp>
        <p:nvSpPr>
          <p:cNvPr id="9" name="object 69">
            <a:extLst>
              <a:ext uri="{FF2B5EF4-FFF2-40B4-BE49-F238E27FC236}">
                <a16:creationId xmlns:a16="http://schemas.microsoft.com/office/drawing/2014/main" id="{4B64769B-7499-F809-FDAC-C95EBEBE1182}"/>
              </a:ext>
            </a:extLst>
          </p:cNvPr>
          <p:cNvSpPr txBox="1"/>
          <p:nvPr/>
        </p:nvSpPr>
        <p:spPr>
          <a:xfrm>
            <a:off x="425637" y="7598350"/>
            <a:ext cx="4715317" cy="166712"/>
          </a:xfrm>
          <a:prstGeom prst="rect">
            <a:avLst/>
          </a:prstGeom>
        </p:spPr>
        <p:txBody>
          <a:bodyPr vert="horz" wrap="square" lIns="0" tIns="12700" rIns="0" bIns="0" rtlCol="0">
            <a:spAutoFit/>
          </a:bodyPr>
          <a:lstStyle/>
          <a:p>
            <a:pPr marL="12700">
              <a:lnSpc>
                <a:spcPct val="100000"/>
              </a:lnSpc>
              <a:spcBef>
                <a:spcPts val="100"/>
              </a:spcBef>
            </a:pPr>
            <a:r>
              <a:rPr lang="en-US" sz="1000" b="1" spc="20" dirty="0">
                <a:solidFill>
                  <a:srgbClr val="D52727"/>
                </a:solidFill>
                <a:latin typeface="Calibri"/>
                <a:cs typeface="Calibri"/>
              </a:rPr>
              <a:t>DATA ANALYTICS SERVICES INCLUDE:</a:t>
            </a:r>
            <a:endParaRPr lang="en-US" sz="1000" b="1" spc="55" dirty="0">
              <a:solidFill>
                <a:srgbClr val="D52727"/>
              </a:solidFill>
              <a:latin typeface="Calibri"/>
              <a:cs typeface="Calibri"/>
            </a:endParaRPr>
          </a:p>
        </p:txBody>
      </p:sp>
      <p:sp>
        <p:nvSpPr>
          <p:cNvPr id="10" name="object 75">
            <a:extLst>
              <a:ext uri="{FF2B5EF4-FFF2-40B4-BE49-F238E27FC236}">
                <a16:creationId xmlns:a16="http://schemas.microsoft.com/office/drawing/2014/main" id="{2F0F90F1-30BF-1CA4-F66D-9DFC477278CA}"/>
              </a:ext>
            </a:extLst>
          </p:cNvPr>
          <p:cNvSpPr txBox="1"/>
          <p:nvPr/>
        </p:nvSpPr>
        <p:spPr>
          <a:xfrm>
            <a:off x="457200" y="7917462"/>
            <a:ext cx="5530998" cy="1084271"/>
          </a:xfrm>
          <a:prstGeom prst="rect">
            <a:avLst/>
          </a:prstGeom>
        </p:spPr>
        <p:txBody>
          <a:bodyPr vert="horz" wrap="square" lIns="0" tIns="6985" rIns="0" bIns="0" numCol="2" rtlCol="0">
            <a:spAutoFit/>
          </a:bodyPr>
          <a:lstStyle/>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Data Clean Up and Data Management </a:t>
            </a:r>
          </a:p>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Data Visualization, Dashboards, and Reporting </a:t>
            </a:r>
          </a:p>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Workload and Workforce Analysis </a:t>
            </a:r>
          </a:p>
          <a:p>
            <a:pPr marL="171450" indent="-171450" fontAlgn="base">
              <a:spcAft>
                <a:spcPts val="600"/>
              </a:spcAft>
              <a:buClr>
                <a:srgbClr val="D52727"/>
              </a:buClr>
              <a:buFont typeface="Calibri" panose="020F0502020204030204" pitchFamily="34" charset="0"/>
              <a:buChar char="↗"/>
            </a:pPr>
            <a:endParaRPr lang="en-US" sz="1000" dirty="0">
              <a:latin typeface="Calibri" panose="020F0502020204030204" pitchFamily="34" charset="0"/>
              <a:ea typeface="Calibri" panose="020F0502020204030204" pitchFamily="34" charset="0"/>
              <a:cs typeface="Calibri" panose="020F0502020204030204" pitchFamily="34" charset="0"/>
            </a:endParaRPr>
          </a:p>
          <a:p>
            <a:pPr marL="171450" indent="-171450" fontAlgn="base">
              <a:spcAft>
                <a:spcPts val="600"/>
              </a:spcAft>
              <a:buClr>
                <a:srgbClr val="D52727"/>
              </a:buClr>
              <a:buFont typeface="Calibri" panose="020F0502020204030204" pitchFamily="34" charset="0"/>
              <a:buChar char="↗"/>
            </a:pPr>
            <a:endParaRPr lang="en-US" sz="1000" dirty="0">
              <a:latin typeface="Calibri" panose="020F0502020204030204" pitchFamily="34" charset="0"/>
              <a:ea typeface="Calibri" panose="020F0502020204030204" pitchFamily="34" charset="0"/>
              <a:cs typeface="Calibri" panose="020F0502020204030204" pitchFamily="34" charset="0"/>
            </a:endParaRPr>
          </a:p>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Customer Insight and Customer Experience Survey Administration and Analysis </a:t>
            </a:r>
          </a:p>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Forecasting and Predictive Analytics </a:t>
            </a:r>
          </a:p>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Inventory Tracking</a:t>
            </a:r>
          </a:p>
          <a:p>
            <a:pPr marL="171450" indent="-171450" fontAlgn="base">
              <a:buClr>
                <a:srgbClr val="D52727"/>
              </a:buClr>
              <a:buFont typeface="Calibri" panose="020F0502020204030204" pitchFamily="34" charset="0"/>
              <a:buChar char="↗"/>
            </a:pPr>
            <a:endParaRPr lang="en-US" sz="1000" dirty="0">
              <a:latin typeface="Calibri" panose="020F0502020204030204" pitchFamily="34" charset="0"/>
              <a:ea typeface="Calibri" panose="020F0502020204030204" pitchFamily="34" charset="0"/>
              <a:cs typeface="Calibri" panose="020F0502020204030204" pitchFamily="34" charset="0"/>
            </a:endParaRPr>
          </a:p>
        </p:txBody>
      </p:sp>
      <p:sp>
        <p:nvSpPr>
          <p:cNvPr id="11" name="object 35">
            <a:extLst>
              <a:ext uri="{FF2B5EF4-FFF2-40B4-BE49-F238E27FC236}">
                <a16:creationId xmlns:a16="http://schemas.microsoft.com/office/drawing/2014/main" id="{3AB6BA9E-7167-868E-9845-990157C3A3CC}"/>
              </a:ext>
            </a:extLst>
          </p:cNvPr>
          <p:cNvSpPr txBox="1"/>
          <p:nvPr/>
        </p:nvSpPr>
        <p:spPr>
          <a:xfrm>
            <a:off x="444500" y="6698262"/>
            <a:ext cx="6794500" cy="1005981"/>
          </a:xfrm>
          <a:prstGeom prst="rect">
            <a:avLst/>
          </a:prstGeom>
        </p:spPr>
        <p:txBody>
          <a:bodyPr vert="horz" wrap="square" lIns="0" tIns="113665" rIns="0" bIns="0" rtlCol="0">
            <a:spAutoFit/>
          </a:bodyPr>
          <a:lstStyle/>
          <a:p>
            <a:pPr marL="12700">
              <a:lnSpc>
                <a:spcPct val="100000"/>
              </a:lnSpc>
              <a:spcBef>
                <a:spcPts val="895"/>
              </a:spcBef>
            </a:pPr>
            <a:r>
              <a:rPr lang="en-US" sz="1300" b="1" spc="90" dirty="0">
                <a:solidFill>
                  <a:srgbClr val="0B2F48"/>
                </a:solidFill>
                <a:latin typeface="Calibri" panose="020F0502020204030204" pitchFamily="34" charset="0"/>
                <a:ea typeface="Calibri" panose="020F0502020204030204" pitchFamily="34" charset="0"/>
                <a:cs typeface="Calibri" panose="020F0502020204030204" pitchFamily="34" charset="0"/>
              </a:rPr>
              <a:t>DATA ANALYTICS SERVICES</a:t>
            </a:r>
            <a:endParaRPr lang="en-US" sz="900" b="1" spc="90" dirty="0">
              <a:solidFill>
                <a:srgbClr val="0B2F48"/>
              </a:solidFill>
              <a:latin typeface="Calibri" panose="020F0502020204030204" pitchFamily="34" charset="0"/>
              <a:ea typeface="Calibri" panose="020F0502020204030204" pitchFamily="34" charset="0"/>
              <a:cs typeface="Calibri" panose="020F0502020204030204" pitchFamily="34" charset="0"/>
            </a:endParaRPr>
          </a:p>
          <a:p>
            <a:pPr marR="5080" fontAlgn="base">
              <a:lnSpc>
                <a:spcPct val="120300"/>
              </a:lnSpc>
              <a:spcBef>
                <a:spcPts val="895"/>
              </a:spcBef>
              <a:buClr>
                <a:srgbClr val="D52727"/>
              </a:buClr>
            </a:pPr>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Informed decision-making starts with clear, actionable insights derived from data. Through advanced analytics, visualization, and forecasting, we help agencies to uncover trends, optimize operations, and plan with confidence. </a:t>
            </a:r>
            <a:endParaRPr sz="1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12700" marR="5080">
              <a:lnSpc>
                <a:spcPct val="120300"/>
              </a:lnSpc>
              <a:spcBef>
                <a:spcPts val="370"/>
              </a:spcBef>
            </a:pPr>
            <a:r>
              <a:rPr lang="en-US" sz="900" spc="85" dirty="0">
                <a:solidFill>
                  <a:schemeClr val="tx1"/>
                </a:solidFill>
                <a:latin typeface="Calibri"/>
                <a:cs typeface="Calibri"/>
              </a:rPr>
              <a:t> </a:t>
            </a:r>
            <a:endParaRPr sz="900" spc="85" dirty="0">
              <a:solidFill>
                <a:schemeClr val="tx1"/>
              </a:solidFill>
              <a:latin typeface="Calibri"/>
              <a:cs typeface="Calibri"/>
            </a:endParaRPr>
          </a:p>
        </p:txBody>
      </p:sp>
    </p:spTree>
    <p:extLst>
      <p:ext uri="{BB962C8B-B14F-4D97-AF65-F5344CB8AC3E}">
        <p14:creationId xmlns:p14="http://schemas.microsoft.com/office/powerpoint/2010/main" val="1276277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37">
            <a:extLst>
              <a:ext uri="{FF2B5EF4-FFF2-40B4-BE49-F238E27FC236}">
                <a16:creationId xmlns:a16="http://schemas.microsoft.com/office/drawing/2014/main" id="{DD6C586F-4A1E-A9C8-BC7A-F2C132916A8E}"/>
              </a:ext>
            </a:extLst>
          </p:cNvPr>
          <p:cNvSpPr/>
          <p:nvPr/>
        </p:nvSpPr>
        <p:spPr>
          <a:xfrm>
            <a:off x="-431" y="3584185"/>
            <a:ext cx="7772400" cy="97155"/>
          </a:xfrm>
          <a:custGeom>
            <a:avLst/>
            <a:gdLst/>
            <a:ahLst/>
            <a:cxnLst/>
            <a:rect l="l" t="t" r="r" b="b"/>
            <a:pathLst>
              <a:path w="7772400" h="97155">
                <a:moveTo>
                  <a:pt x="0" y="0"/>
                </a:moveTo>
                <a:lnTo>
                  <a:pt x="0" y="97027"/>
                </a:lnTo>
                <a:lnTo>
                  <a:pt x="7772400" y="97027"/>
                </a:lnTo>
                <a:lnTo>
                  <a:pt x="7772400" y="0"/>
                </a:lnTo>
                <a:lnTo>
                  <a:pt x="0" y="0"/>
                </a:lnTo>
                <a:close/>
              </a:path>
            </a:pathLst>
          </a:custGeom>
          <a:solidFill>
            <a:srgbClr val="D52727"/>
          </a:solidFill>
        </p:spPr>
        <p:txBody>
          <a:bodyPr wrap="square" lIns="0" tIns="0" rIns="0" bIns="0" rtlCol="0"/>
          <a:lstStyle/>
          <a:p>
            <a:endParaRPr/>
          </a:p>
        </p:txBody>
      </p:sp>
      <p:sp>
        <p:nvSpPr>
          <p:cNvPr id="22" name="object 22"/>
          <p:cNvSpPr/>
          <p:nvPr/>
        </p:nvSpPr>
        <p:spPr>
          <a:xfrm>
            <a:off x="0" y="9601200"/>
            <a:ext cx="7772400" cy="457200"/>
          </a:xfrm>
          <a:custGeom>
            <a:avLst/>
            <a:gdLst/>
            <a:ahLst/>
            <a:cxnLst/>
            <a:rect l="l" t="t" r="r" b="b"/>
            <a:pathLst>
              <a:path w="7772400" h="457200">
                <a:moveTo>
                  <a:pt x="7772400" y="0"/>
                </a:moveTo>
                <a:lnTo>
                  <a:pt x="0" y="0"/>
                </a:lnTo>
                <a:lnTo>
                  <a:pt x="0" y="457200"/>
                </a:lnTo>
                <a:lnTo>
                  <a:pt x="7772400" y="457200"/>
                </a:lnTo>
                <a:lnTo>
                  <a:pt x="7772400" y="0"/>
                </a:lnTo>
                <a:close/>
              </a:path>
            </a:pathLst>
          </a:custGeom>
          <a:solidFill>
            <a:srgbClr val="F5BC4A"/>
          </a:solidFill>
        </p:spPr>
        <p:txBody>
          <a:bodyPr wrap="square" lIns="0" tIns="0" rIns="0" bIns="0" rtlCol="0"/>
          <a:lstStyle/>
          <a:p>
            <a:endParaRPr dirty="0"/>
          </a:p>
        </p:txBody>
      </p:sp>
      <p:sp>
        <p:nvSpPr>
          <p:cNvPr id="26" name="object 26"/>
          <p:cNvSpPr/>
          <p:nvPr/>
        </p:nvSpPr>
        <p:spPr>
          <a:xfrm>
            <a:off x="-3910" y="8316191"/>
            <a:ext cx="7772400" cy="1291603"/>
          </a:xfrm>
          <a:custGeom>
            <a:avLst/>
            <a:gdLst/>
            <a:ahLst/>
            <a:cxnLst/>
            <a:rect l="l" t="t" r="r" b="b"/>
            <a:pathLst>
              <a:path w="7772400" h="1087754">
                <a:moveTo>
                  <a:pt x="7772400" y="0"/>
                </a:moveTo>
                <a:lnTo>
                  <a:pt x="0" y="0"/>
                </a:lnTo>
                <a:lnTo>
                  <a:pt x="0" y="1087653"/>
                </a:lnTo>
                <a:lnTo>
                  <a:pt x="7772400" y="1087653"/>
                </a:lnTo>
                <a:lnTo>
                  <a:pt x="7772400" y="0"/>
                </a:lnTo>
                <a:close/>
              </a:path>
            </a:pathLst>
          </a:custGeom>
          <a:solidFill>
            <a:srgbClr val="EBE2B9"/>
          </a:solidFill>
        </p:spPr>
        <p:txBody>
          <a:bodyPr wrap="square" lIns="0" tIns="0" rIns="0" bIns="0" rtlCol="0"/>
          <a:lstStyle/>
          <a:p>
            <a:endParaRPr dirty="0"/>
          </a:p>
        </p:txBody>
      </p:sp>
      <p:sp>
        <p:nvSpPr>
          <p:cNvPr id="28" name="object 28"/>
          <p:cNvSpPr/>
          <p:nvPr/>
        </p:nvSpPr>
        <p:spPr>
          <a:xfrm>
            <a:off x="3048" y="5627368"/>
            <a:ext cx="7772400" cy="2688036"/>
          </a:xfrm>
          <a:custGeom>
            <a:avLst/>
            <a:gdLst/>
            <a:ahLst/>
            <a:cxnLst/>
            <a:rect l="l" t="t" r="r" b="b"/>
            <a:pathLst>
              <a:path w="7772400" h="4766310">
                <a:moveTo>
                  <a:pt x="3533317" y="571"/>
                </a:moveTo>
                <a:lnTo>
                  <a:pt x="2140242" y="571"/>
                </a:lnTo>
                <a:lnTo>
                  <a:pt x="2128570" y="11861"/>
                </a:lnTo>
                <a:lnTo>
                  <a:pt x="2123490" y="18059"/>
                </a:lnTo>
                <a:lnTo>
                  <a:pt x="2076259" y="55168"/>
                </a:lnTo>
                <a:lnTo>
                  <a:pt x="1994446" y="120192"/>
                </a:lnTo>
                <a:lnTo>
                  <a:pt x="1913140" y="185826"/>
                </a:lnTo>
                <a:lnTo>
                  <a:pt x="1832330" y="252056"/>
                </a:lnTo>
                <a:lnTo>
                  <a:pt x="1751990" y="318884"/>
                </a:lnTo>
                <a:lnTo>
                  <a:pt x="1672120" y="386308"/>
                </a:lnTo>
                <a:lnTo>
                  <a:pt x="1595628" y="451802"/>
                </a:lnTo>
                <a:lnTo>
                  <a:pt x="1519643" y="517893"/>
                </a:lnTo>
                <a:lnTo>
                  <a:pt x="1444231" y="584606"/>
                </a:lnTo>
                <a:lnTo>
                  <a:pt x="1369466" y="652005"/>
                </a:lnTo>
                <a:lnTo>
                  <a:pt x="1332344" y="685977"/>
                </a:lnTo>
                <a:lnTo>
                  <a:pt x="1295400" y="720153"/>
                </a:lnTo>
                <a:lnTo>
                  <a:pt x="1258646" y="754532"/>
                </a:lnTo>
                <a:lnTo>
                  <a:pt x="1222095" y="789114"/>
                </a:lnTo>
                <a:lnTo>
                  <a:pt x="1185748" y="823899"/>
                </a:lnTo>
                <a:lnTo>
                  <a:pt x="1149616" y="858926"/>
                </a:lnTo>
                <a:lnTo>
                  <a:pt x="1078166" y="928763"/>
                </a:lnTo>
                <a:lnTo>
                  <a:pt x="971461" y="1034021"/>
                </a:lnTo>
                <a:lnTo>
                  <a:pt x="900772" y="1104671"/>
                </a:lnTo>
                <a:lnTo>
                  <a:pt x="830592" y="1175829"/>
                </a:lnTo>
                <a:lnTo>
                  <a:pt x="761022" y="1247584"/>
                </a:lnTo>
                <a:lnTo>
                  <a:pt x="726503" y="1283728"/>
                </a:lnTo>
                <a:lnTo>
                  <a:pt x="692175" y="1320076"/>
                </a:lnTo>
                <a:lnTo>
                  <a:pt x="658063" y="1356614"/>
                </a:lnTo>
                <a:lnTo>
                  <a:pt x="624166" y="1393380"/>
                </a:lnTo>
                <a:lnTo>
                  <a:pt x="558228" y="1465503"/>
                </a:lnTo>
                <a:lnTo>
                  <a:pt x="459803" y="1574126"/>
                </a:lnTo>
                <a:lnTo>
                  <a:pt x="394766" y="1647024"/>
                </a:lnTo>
                <a:lnTo>
                  <a:pt x="330365" y="1720494"/>
                </a:lnTo>
                <a:lnTo>
                  <a:pt x="264350" y="1797367"/>
                </a:lnTo>
                <a:lnTo>
                  <a:pt x="196557" y="1877504"/>
                </a:lnTo>
                <a:lnTo>
                  <a:pt x="129374" y="1958149"/>
                </a:lnTo>
                <a:lnTo>
                  <a:pt x="62839" y="2039315"/>
                </a:lnTo>
                <a:lnTo>
                  <a:pt x="0" y="2117293"/>
                </a:lnTo>
                <a:lnTo>
                  <a:pt x="0" y="2502801"/>
                </a:lnTo>
                <a:lnTo>
                  <a:pt x="65252" y="2435504"/>
                </a:lnTo>
                <a:lnTo>
                  <a:pt x="101447" y="2398839"/>
                </a:lnTo>
                <a:lnTo>
                  <a:pt x="137960" y="2362479"/>
                </a:lnTo>
                <a:lnTo>
                  <a:pt x="174739" y="2326411"/>
                </a:lnTo>
                <a:lnTo>
                  <a:pt x="211785" y="2290597"/>
                </a:lnTo>
                <a:lnTo>
                  <a:pt x="249047" y="2255012"/>
                </a:lnTo>
                <a:lnTo>
                  <a:pt x="286499" y="2219617"/>
                </a:lnTo>
                <a:lnTo>
                  <a:pt x="361848" y="2149284"/>
                </a:lnTo>
                <a:lnTo>
                  <a:pt x="473214" y="2046770"/>
                </a:lnTo>
                <a:lnTo>
                  <a:pt x="544893" y="1982089"/>
                </a:lnTo>
                <a:lnTo>
                  <a:pt x="617156" y="1918081"/>
                </a:lnTo>
                <a:lnTo>
                  <a:pt x="689991" y="1854733"/>
                </a:lnTo>
                <a:lnTo>
                  <a:pt x="763397" y="1792058"/>
                </a:lnTo>
                <a:lnTo>
                  <a:pt x="840435" y="1727466"/>
                </a:lnTo>
                <a:lnTo>
                  <a:pt x="880732" y="1694154"/>
                </a:lnTo>
                <a:lnTo>
                  <a:pt x="961796" y="1628140"/>
                </a:lnTo>
                <a:lnTo>
                  <a:pt x="1043470" y="1562887"/>
                </a:lnTo>
                <a:lnTo>
                  <a:pt x="1125728" y="1498371"/>
                </a:lnTo>
                <a:lnTo>
                  <a:pt x="1208557" y="1434579"/>
                </a:lnTo>
                <a:lnTo>
                  <a:pt x="1291932" y="1371473"/>
                </a:lnTo>
                <a:lnTo>
                  <a:pt x="1375841" y="1309039"/>
                </a:lnTo>
                <a:lnTo>
                  <a:pt x="1459166" y="1248092"/>
                </a:lnTo>
                <a:lnTo>
                  <a:pt x="1542973" y="1187881"/>
                </a:lnTo>
                <a:lnTo>
                  <a:pt x="1627251" y="1128369"/>
                </a:lnTo>
                <a:lnTo>
                  <a:pt x="1712010" y="1069568"/>
                </a:lnTo>
                <a:lnTo>
                  <a:pt x="1797227" y="1011453"/>
                </a:lnTo>
                <a:lnTo>
                  <a:pt x="1882889" y="954011"/>
                </a:lnTo>
                <a:lnTo>
                  <a:pt x="1969020" y="897255"/>
                </a:lnTo>
                <a:lnTo>
                  <a:pt x="2055571" y="841146"/>
                </a:lnTo>
                <a:lnTo>
                  <a:pt x="2142566" y="785685"/>
                </a:lnTo>
                <a:lnTo>
                  <a:pt x="2229980" y="730859"/>
                </a:lnTo>
                <a:lnTo>
                  <a:pt x="2317826" y="676668"/>
                </a:lnTo>
                <a:lnTo>
                  <a:pt x="2406129" y="623049"/>
                </a:lnTo>
                <a:lnTo>
                  <a:pt x="2494800" y="570090"/>
                </a:lnTo>
                <a:lnTo>
                  <a:pt x="2583827" y="517791"/>
                </a:lnTo>
                <a:lnTo>
                  <a:pt x="2673210" y="466128"/>
                </a:lnTo>
                <a:lnTo>
                  <a:pt x="2762948" y="415099"/>
                </a:lnTo>
                <a:lnTo>
                  <a:pt x="2853042" y="364718"/>
                </a:lnTo>
                <a:lnTo>
                  <a:pt x="2943479" y="314985"/>
                </a:lnTo>
                <a:lnTo>
                  <a:pt x="3034271" y="265874"/>
                </a:lnTo>
                <a:lnTo>
                  <a:pt x="3125419" y="217398"/>
                </a:lnTo>
                <a:lnTo>
                  <a:pt x="3216910" y="169557"/>
                </a:lnTo>
                <a:lnTo>
                  <a:pt x="3308743" y="122326"/>
                </a:lnTo>
                <a:lnTo>
                  <a:pt x="3400920" y="75730"/>
                </a:lnTo>
                <a:lnTo>
                  <a:pt x="3493439" y="29756"/>
                </a:lnTo>
                <a:lnTo>
                  <a:pt x="3504742" y="24396"/>
                </a:lnTo>
                <a:lnTo>
                  <a:pt x="3515779" y="18542"/>
                </a:lnTo>
                <a:lnTo>
                  <a:pt x="3525609" y="10985"/>
                </a:lnTo>
                <a:lnTo>
                  <a:pt x="3533317" y="571"/>
                </a:lnTo>
                <a:close/>
              </a:path>
              <a:path w="7772400" h="4766310">
                <a:moveTo>
                  <a:pt x="7772400" y="24269"/>
                </a:moveTo>
                <a:lnTo>
                  <a:pt x="7771473" y="11925"/>
                </a:lnTo>
                <a:lnTo>
                  <a:pt x="7767879" y="4533"/>
                </a:lnTo>
                <a:lnTo>
                  <a:pt x="7760487" y="939"/>
                </a:lnTo>
                <a:lnTo>
                  <a:pt x="7748130" y="0"/>
                </a:lnTo>
                <a:lnTo>
                  <a:pt x="5667387" y="558"/>
                </a:lnTo>
                <a:lnTo>
                  <a:pt x="5657570" y="5600"/>
                </a:lnTo>
                <a:lnTo>
                  <a:pt x="5647334" y="9144"/>
                </a:lnTo>
                <a:lnTo>
                  <a:pt x="5636717" y="11303"/>
                </a:lnTo>
                <a:lnTo>
                  <a:pt x="5625744" y="12230"/>
                </a:lnTo>
                <a:lnTo>
                  <a:pt x="5581726" y="27698"/>
                </a:lnTo>
                <a:lnTo>
                  <a:pt x="5566867" y="32232"/>
                </a:lnTo>
                <a:lnTo>
                  <a:pt x="5468048" y="60337"/>
                </a:lnTo>
                <a:lnTo>
                  <a:pt x="5369471" y="89179"/>
                </a:lnTo>
                <a:lnTo>
                  <a:pt x="5271109" y="118719"/>
                </a:lnTo>
                <a:lnTo>
                  <a:pt x="5172951" y="148932"/>
                </a:lnTo>
                <a:lnTo>
                  <a:pt x="5074996" y="179793"/>
                </a:lnTo>
                <a:lnTo>
                  <a:pt x="4977219" y="211251"/>
                </a:lnTo>
                <a:lnTo>
                  <a:pt x="4879632" y="243281"/>
                </a:lnTo>
                <a:lnTo>
                  <a:pt x="4782210" y="275844"/>
                </a:lnTo>
                <a:lnTo>
                  <a:pt x="4684941" y="308927"/>
                </a:lnTo>
                <a:lnTo>
                  <a:pt x="4588929" y="342201"/>
                </a:lnTo>
                <a:lnTo>
                  <a:pt x="4493158" y="376135"/>
                </a:lnTo>
                <a:lnTo>
                  <a:pt x="4397629" y="410743"/>
                </a:lnTo>
                <a:lnTo>
                  <a:pt x="4302366" y="446036"/>
                </a:lnTo>
                <a:lnTo>
                  <a:pt x="4207383" y="482066"/>
                </a:lnTo>
                <a:lnTo>
                  <a:pt x="4112691" y="518833"/>
                </a:lnTo>
                <a:lnTo>
                  <a:pt x="4018292" y="556374"/>
                </a:lnTo>
                <a:lnTo>
                  <a:pt x="3924465" y="594474"/>
                </a:lnTo>
                <a:lnTo>
                  <a:pt x="3830891" y="633171"/>
                </a:lnTo>
                <a:lnTo>
                  <a:pt x="3737597" y="672477"/>
                </a:lnTo>
                <a:lnTo>
                  <a:pt x="3644582" y="712431"/>
                </a:lnTo>
                <a:lnTo>
                  <a:pt x="3551872" y="753046"/>
                </a:lnTo>
                <a:lnTo>
                  <a:pt x="3459454" y="794334"/>
                </a:lnTo>
                <a:lnTo>
                  <a:pt x="3367354" y="836333"/>
                </a:lnTo>
                <a:lnTo>
                  <a:pt x="3275571" y="879055"/>
                </a:lnTo>
                <a:lnTo>
                  <a:pt x="3184118" y="922515"/>
                </a:lnTo>
                <a:lnTo>
                  <a:pt x="3093008" y="966749"/>
                </a:lnTo>
                <a:lnTo>
                  <a:pt x="3002254" y="1011758"/>
                </a:lnTo>
                <a:lnTo>
                  <a:pt x="2911449" y="1057757"/>
                </a:lnTo>
                <a:lnTo>
                  <a:pt x="2820568" y="1104582"/>
                </a:lnTo>
                <a:lnTo>
                  <a:pt x="2730055" y="1152055"/>
                </a:lnTo>
                <a:lnTo>
                  <a:pt x="2639923" y="1200200"/>
                </a:lnTo>
                <a:lnTo>
                  <a:pt x="2550198" y="1249083"/>
                </a:lnTo>
                <a:lnTo>
                  <a:pt x="2460904" y="1298740"/>
                </a:lnTo>
                <a:lnTo>
                  <a:pt x="2372055" y="1349235"/>
                </a:lnTo>
                <a:lnTo>
                  <a:pt x="2327821" y="1374813"/>
                </a:lnTo>
                <a:lnTo>
                  <a:pt x="2283688" y="1400606"/>
                </a:lnTo>
                <a:lnTo>
                  <a:pt x="2195093" y="1453299"/>
                </a:lnTo>
                <a:lnTo>
                  <a:pt x="2106282" y="1507248"/>
                </a:lnTo>
                <a:lnTo>
                  <a:pt x="2018004" y="1561985"/>
                </a:lnTo>
                <a:lnTo>
                  <a:pt x="1930260" y="1617560"/>
                </a:lnTo>
                <a:lnTo>
                  <a:pt x="1886597" y="1645666"/>
                </a:lnTo>
                <a:lnTo>
                  <a:pt x="1843087" y="1673987"/>
                </a:lnTo>
                <a:lnTo>
                  <a:pt x="1799704" y="1702523"/>
                </a:lnTo>
                <a:lnTo>
                  <a:pt x="1756473" y="1731289"/>
                </a:lnTo>
                <a:lnTo>
                  <a:pt x="1713382" y="1760270"/>
                </a:lnTo>
                <a:lnTo>
                  <a:pt x="1670443" y="1789493"/>
                </a:lnTo>
                <a:lnTo>
                  <a:pt x="1627657" y="1818932"/>
                </a:lnTo>
                <a:lnTo>
                  <a:pt x="1585023" y="1848612"/>
                </a:lnTo>
                <a:lnTo>
                  <a:pt x="1542542" y="1878520"/>
                </a:lnTo>
                <a:lnTo>
                  <a:pt x="1500212" y="1908670"/>
                </a:lnTo>
                <a:lnTo>
                  <a:pt x="1417688" y="1968385"/>
                </a:lnTo>
                <a:lnTo>
                  <a:pt x="1335786" y="2028888"/>
                </a:lnTo>
                <a:lnTo>
                  <a:pt x="1295069" y="2059432"/>
                </a:lnTo>
                <a:lnTo>
                  <a:pt x="1254506" y="2090191"/>
                </a:lnTo>
                <a:lnTo>
                  <a:pt x="1214120" y="2121154"/>
                </a:lnTo>
                <a:lnTo>
                  <a:pt x="1173886" y="2152332"/>
                </a:lnTo>
                <a:lnTo>
                  <a:pt x="1133817" y="2183727"/>
                </a:lnTo>
                <a:lnTo>
                  <a:pt x="1093927" y="2215337"/>
                </a:lnTo>
                <a:lnTo>
                  <a:pt x="1054201" y="2247176"/>
                </a:lnTo>
                <a:lnTo>
                  <a:pt x="1014653" y="2279231"/>
                </a:lnTo>
                <a:lnTo>
                  <a:pt x="975283" y="2311527"/>
                </a:lnTo>
                <a:lnTo>
                  <a:pt x="936078" y="2344051"/>
                </a:lnTo>
                <a:lnTo>
                  <a:pt x="897077" y="2376817"/>
                </a:lnTo>
                <a:lnTo>
                  <a:pt x="858240" y="2409812"/>
                </a:lnTo>
                <a:lnTo>
                  <a:pt x="820991" y="2441829"/>
                </a:lnTo>
                <a:lnTo>
                  <a:pt x="783920" y="2474049"/>
                </a:lnTo>
                <a:lnTo>
                  <a:pt x="747014" y="2506446"/>
                </a:lnTo>
                <a:lnTo>
                  <a:pt x="673747" y="2571800"/>
                </a:lnTo>
                <a:lnTo>
                  <a:pt x="601154" y="2637891"/>
                </a:lnTo>
                <a:lnTo>
                  <a:pt x="529234" y="2704706"/>
                </a:lnTo>
                <a:lnTo>
                  <a:pt x="457962" y="2772194"/>
                </a:lnTo>
                <a:lnTo>
                  <a:pt x="422567" y="2806204"/>
                </a:lnTo>
                <a:lnTo>
                  <a:pt x="386499" y="2841345"/>
                </a:lnTo>
                <a:lnTo>
                  <a:pt x="350748" y="2876791"/>
                </a:lnTo>
                <a:lnTo>
                  <a:pt x="315290" y="2912516"/>
                </a:lnTo>
                <a:lnTo>
                  <a:pt x="280098" y="2948533"/>
                </a:lnTo>
                <a:lnTo>
                  <a:pt x="245160" y="2984779"/>
                </a:lnTo>
                <a:lnTo>
                  <a:pt x="210451" y="3021266"/>
                </a:lnTo>
                <a:lnTo>
                  <a:pt x="175958" y="3057956"/>
                </a:lnTo>
                <a:lnTo>
                  <a:pt x="107518" y="3131883"/>
                </a:lnTo>
                <a:lnTo>
                  <a:pt x="73774" y="3168866"/>
                </a:lnTo>
                <a:lnTo>
                  <a:pt x="40246" y="3206026"/>
                </a:lnTo>
                <a:lnTo>
                  <a:pt x="0" y="3251250"/>
                </a:lnTo>
                <a:lnTo>
                  <a:pt x="0" y="4765738"/>
                </a:lnTo>
                <a:lnTo>
                  <a:pt x="30594" y="4738052"/>
                </a:lnTo>
                <a:lnTo>
                  <a:pt x="69748" y="4703508"/>
                </a:lnTo>
                <a:lnTo>
                  <a:pt x="109118" y="4669231"/>
                </a:lnTo>
                <a:lnTo>
                  <a:pt x="148704" y="4635233"/>
                </a:lnTo>
                <a:lnTo>
                  <a:pt x="188493" y="4601502"/>
                </a:lnTo>
                <a:lnTo>
                  <a:pt x="228498" y="4568025"/>
                </a:lnTo>
                <a:lnTo>
                  <a:pt x="268719" y="4534827"/>
                </a:lnTo>
                <a:lnTo>
                  <a:pt x="309143" y="4501883"/>
                </a:lnTo>
                <a:lnTo>
                  <a:pt x="349783" y="4469206"/>
                </a:lnTo>
                <a:lnTo>
                  <a:pt x="390639" y="4436783"/>
                </a:lnTo>
                <a:lnTo>
                  <a:pt x="431698" y="4404614"/>
                </a:lnTo>
                <a:lnTo>
                  <a:pt x="472973" y="4372699"/>
                </a:lnTo>
                <a:lnTo>
                  <a:pt x="514451" y="4341025"/>
                </a:lnTo>
                <a:lnTo>
                  <a:pt x="556145" y="4309605"/>
                </a:lnTo>
                <a:lnTo>
                  <a:pt x="596265" y="4279785"/>
                </a:lnTo>
                <a:lnTo>
                  <a:pt x="636574" y="4250233"/>
                </a:lnTo>
                <a:lnTo>
                  <a:pt x="677062" y="4220959"/>
                </a:lnTo>
                <a:lnTo>
                  <a:pt x="717727" y="4191939"/>
                </a:lnTo>
                <a:lnTo>
                  <a:pt x="758558" y="4163161"/>
                </a:lnTo>
                <a:lnTo>
                  <a:pt x="799541" y="4134637"/>
                </a:lnTo>
                <a:lnTo>
                  <a:pt x="840701" y="4106341"/>
                </a:lnTo>
                <a:lnTo>
                  <a:pt x="882002" y="4078287"/>
                </a:lnTo>
                <a:lnTo>
                  <a:pt x="923455" y="4050436"/>
                </a:lnTo>
                <a:lnTo>
                  <a:pt x="1006792" y="3995369"/>
                </a:lnTo>
                <a:lnTo>
                  <a:pt x="1090637" y="3941076"/>
                </a:lnTo>
                <a:lnTo>
                  <a:pt x="1175118" y="3887457"/>
                </a:lnTo>
                <a:lnTo>
                  <a:pt x="1260221" y="3834625"/>
                </a:lnTo>
                <a:lnTo>
                  <a:pt x="1345819" y="3782631"/>
                </a:lnTo>
                <a:lnTo>
                  <a:pt x="1431886" y="3731463"/>
                </a:lnTo>
                <a:lnTo>
                  <a:pt x="1518412" y="3681095"/>
                </a:lnTo>
                <a:lnTo>
                  <a:pt x="1605381" y="3631488"/>
                </a:lnTo>
                <a:lnTo>
                  <a:pt x="1692783" y="3582632"/>
                </a:lnTo>
                <a:lnTo>
                  <a:pt x="1780590" y="3534486"/>
                </a:lnTo>
                <a:lnTo>
                  <a:pt x="1868779" y="3487026"/>
                </a:lnTo>
                <a:lnTo>
                  <a:pt x="1957349" y="3440239"/>
                </a:lnTo>
                <a:lnTo>
                  <a:pt x="2047113" y="3393656"/>
                </a:lnTo>
                <a:lnTo>
                  <a:pt x="2138057" y="3347313"/>
                </a:lnTo>
                <a:lnTo>
                  <a:pt x="2229345" y="3301657"/>
                </a:lnTo>
                <a:lnTo>
                  <a:pt x="2320950" y="3256673"/>
                </a:lnTo>
                <a:lnTo>
                  <a:pt x="2412885" y="3212363"/>
                </a:lnTo>
                <a:lnTo>
                  <a:pt x="2505138" y="3168726"/>
                </a:lnTo>
                <a:lnTo>
                  <a:pt x="2597708" y="3125762"/>
                </a:lnTo>
                <a:lnTo>
                  <a:pt x="2690584" y="3083458"/>
                </a:lnTo>
                <a:lnTo>
                  <a:pt x="2783763" y="3041815"/>
                </a:lnTo>
                <a:lnTo>
                  <a:pt x="2876626" y="3001073"/>
                </a:lnTo>
                <a:lnTo>
                  <a:pt x="2969120" y="2961094"/>
                </a:lnTo>
                <a:lnTo>
                  <a:pt x="3061792" y="2921597"/>
                </a:lnTo>
                <a:lnTo>
                  <a:pt x="3154667" y="2882582"/>
                </a:lnTo>
                <a:lnTo>
                  <a:pt x="3247745" y="2844050"/>
                </a:lnTo>
                <a:lnTo>
                  <a:pt x="3341014" y="2806014"/>
                </a:lnTo>
                <a:lnTo>
                  <a:pt x="3434499" y="2768473"/>
                </a:lnTo>
                <a:lnTo>
                  <a:pt x="3528174" y="2731427"/>
                </a:lnTo>
                <a:lnTo>
                  <a:pt x="3622065" y="2694876"/>
                </a:lnTo>
                <a:lnTo>
                  <a:pt x="3716159" y="2658834"/>
                </a:lnTo>
                <a:lnTo>
                  <a:pt x="3810470" y="2623312"/>
                </a:lnTo>
                <a:lnTo>
                  <a:pt x="3953116" y="2570632"/>
                </a:lnTo>
                <a:lnTo>
                  <a:pt x="4096512" y="2518803"/>
                </a:lnTo>
                <a:lnTo>
                  <a:pt x="4240225" y="2467940"/>
                </a:lnTo>
                <a:lnTo>
                  <a:pt x="4384256" y="2418054"/>
                </a:lnTo>
                <a:lnTo>
                  <a:pt x="4528617" y="2369134"/>
                </a:lnTo>
                <a:lnTo>
                  <a:pt x="4673295" y="2321191"/>
                </a:lnTo>
                <a:lnTo>
                  <a:pt x="4818304" y="2274227"/>
                </a:lnTo>
                <a:lnTo>
                  <a:pt x="4963630" y="2228240"/>
                </a:lnTo>
                <a:lnTo>
                  <a:pt x="5109286" y="2183219"/>
                </a:lnTo>
                <a:lnTo>
                  <a:pt x="5253571" y="2139619"/>
                </a:lnTo>
                <a:lnTo>
                  <a:pt x="5397258" y="2097049"/>
                </a:lnTo>
                <a:lnTo>
                  <a:pt x="5541162" y="2055304"/>
                </a:lnTo>
                <a:lnTo>
                  <a:pt x="5685307" y="2014372"/>
                </a:lnTo>
                <a:lnTo>
                  <a:pt x="5829681" y="1974278"/>
                </a:lnTo>
                <a:lnTo>
                  <a:pt x="5974308" y="1935060"/>
                </a:lnTo>
                <a:lnTo>
                  <a:pt x="6119165" y="1896732"/>
                </a:lnTo>
                <a:lnTo>
                  <a:pt x="6264275" y="1859318"/>
                </a:lnTo>
                <a:lnTo>
                  <a:pt x="6409652" y="1822831"/>
                </a:lnTo>
                <a:lnTo>
                  <a:pt x="6704101" y="1751355"/>
                </a:lnTo>
                <a:lnTo>
                  <a:pt x="6852285" y="1716201"/>
                </a:lnTo>
                <a:lnTo>
                  <a:pt x="7000659" y="1681848"/>
                </a:lnTo>
                <a:lnTo>
                  <a:pt x="7099706" y="1659547"/>
                </a:lnTo>
                <a:lnTo>
                  <a:pt x="7198893" y="1637804"/>
                </a:lnTo>
                <a:lnTo>
                  <a:pt x="7390905" y="1597164"/>
                </a:lnTo>
                <a:lnTo>
                  <a:pt x="7485901" y="1577682"/>
                </a:lnTo>
                <a:lnTo>
                  <a:pt x="7581024" y="1558861"/>
                </a:lnTo>
                <a:lnTo>
                  <a:pt x="7676324" y="1540916"/>
                </a:lnTo>
                <a:lnTo>
                  <a:pt x="7724051" y="1532343"/>
                </a:lnTo>
                <a:lnTo>
                  <a:pt x="7771841" y="1524076"/>
                </a:lnTo>
                <a:lnTo>
                  <a:pt x="7772400" y="24269"/>
                </a:lnTo>
                <a:close/>
              </a:path>
            </a:pathLst>
          </a:custGeom>
          <a:solidFill>
            <a:srgbClr val="F28021"/>
          </a:solidFill>
        </p:spPr>
        <p:txBody>
          <a:bodyPr wrap="square" lIns="0" tIns="0" rIns="0" bIns="0" rtlCol="0"/>
          <a:lstStyle/>
          <a:p>
            <a:endParaRPr/>
          </a:p>
        </p:txBody>
      </p:sp>
      <p:sp>
        <p:nvSpPr>
          <p:cNvPr id="29" name="object 29"/>
          <p:cNvSpPr/>
          <p:nvPr/>
        </p:nvSpPr>
        <p:spPr>
          <a:xfrm>
            <a:off x="3213100" y="5638800"/>
            <a:ext cx="4559731" cy="2674949"/>
          </a:xfrm>
          <a:custGeom>
            <a:avLst/>
            <a:gdLst/>
            <a:ahLst/>
            <a:cxnLst/>
            <a:rect l="l" t="t" r="r" b="b"/>
            <a:pathLst>
              <a:path w="4514215" h="2644140">
                <a:moveTo>
                  <a:pt x="4513783" y="0"/>
                </a:moveTo>
                <a:lnTo>
                  <a:pt x="0" y="0"/>
                </a:lnTo>
                <a:lnTo>
                  <a:pt x="0" y="2644025"/>
                </a:lnTo>
                <a:lnTo>
                  <a:pt x="4513783" y="2644025"/>
                </a:lnTo>
                <a:lnTo>
                  <a:pt x="4513783" y="0"/>
                </a:lnTo>
                <a:close/>
              </a:path>
            </a:pathLst>
          </a:custGeom>
          <a:solidFill>
            <a:srgbClr val="F28021"/>
          </a:solidFill>
        </p:spPr>
        <p:txBody>
          <a:bodyPr wrap="square" lIns="0" tIns="0" rIns="0" bIns="0" rtlCol="0"/>
          <a:lstStyle/>
          <a:p>
            <a:endParaRPr dirty="0"/>
          </a:p>
        </p:txBody>
      </p:sp>
      <p:sp>
        <p:nvSpPr>
          <p:cNvPr id="30" name="object 30"/>
          <p:cNvSpPr/>
          <p:nvPr/>
        </p:nvSpPr>
        <p:spPr>
          <a:xfrm>
            <a:off x="0" y="1448877"/>
            <a:ext cx="7772400" cy="4191561"/>
          </a:xfrm>
          <a:custGeom>
            <a:avLst/>
            <a:gdLst/>
            <a:ahLst/>
            <a:cxnLst/>
            <a:rect l="l" t="t" r="r" b="b"/>
            <a:pathLst>
              <a:path w="7772400" h="4237355">
                <a:moveTo>
                  <a:pt x="0" y="4237088"/>
                </a:moveTo>
                <a:lnTo>
                  <a:pt x="7772400" y="4237088"/>
                </a:lnTo>
                <a:lnTo>
                  <a:pt x="7772400" y="0"/>
                </a:lnTo>
                <a:lnTo>
                  <a:pt x="0" y="0"/>
                </a:lnTo>
                <a:lnTo>
                  <a:pt x="0" y="4237088"/>
                </a:lnTo>
                <a:close/>
              </a:path>
            </a:pathLst>
          </a:custGeom>
          <a:solidFill>
            <a:srgbClr val="EBE2B9"/>
          </a:solidFill>
        </p:spPr>
        <p:txBody>
          <a:bodyPr wrap="square" lIns="0" tIns="0" rIns="0" bIns="0" rtlCol="0"/>
          <a:lstStyle/>
          <a:p>
            <a:endParaRPr/>
          </a:p>
        </p:txBody>
      </p:sp>
      <p:sp>
        <p:nvSpPr>
          <p:cNvPr id="42" name="object 42"/>
          <p:cNvSpPr txBox="1"/>
          <p:nvPr/>
        </p:nvSpPr>
        <p:spPr>
          <a:xfrm>
            <a:off x="1834515" y="8458200"/>
            <a:ext cx="1289685" cy="151323"/>
          </a:xfrm>
          <a:prstGeom prst="rect">
            <a:avLst/>
          </a:prstGeom>
        </p:spPr>
        <p:txBody>
          <a:bodyPr vert="horz" wrap="square" lIns="0" tIns="12700" rIns="0" bIns="0" rtlCol="0">
            <a:spAutoFit/>
          </a:bodyPr>
          <a:lstStyle/>
          <a:p>
            <a:pPr marL="12700">
              <a:lnSpc>
                <a:spcPct val="100000"/>
              </a:lnSpc>
              <a:spcBef>
                <a:spcPts val="100"/>
              </a:spcBef>
            </a:pPr>
            <a:r>
              <a:rPr sz="900" b="1" spc="100" dirty="0">
                <a:solidFill>
                  <a:srgbClr val="D52727"/>
                </a:solidFill>
                <a:latin typeface="Calibri"/>
                <a:cs typeface="Calibri"/>
              </a:rPr>
              <a:t>POINTS</a:t>
            </a:r>
            <a:r>
              <a:rPr sz="900" b="1" spc="180" dirty="0">
                <a:solidFill>
                  <a:srgbClr val="D52727"/>
                </a:solidFill>
                <a:latin typeface="Calibri"/>
                <a:cs typeface="Calibri"/>
              </a:rPr>
              <a:t> </a:t>
            </a:r>
            <a:r>
              <a:rPr sz="900" b="1" spc="95" dirty="0">
                <a:solidFill>
                  <a:srgbClr val="D52727"/>
                </a:solidFill>
                <a:latin typeface="Calibri"/>
                <a:cs typeface="Calibri"/>
              </a:rPr>
              <a:t>OF</a:t>
            </a:r>
            <a:r>
              <a:rPr sz="900" b="1" spc="185" dirty="0">
                <a:solidFill>
                  <a:srgbClr val="D52727"/>
                </a:solidFill>
                <a:latin typeface="Calibri"/>
                <a:cs typeface="Calibri"/>
              </a:rPr>
              <a:t> </a:t>
            </a:r>
            <a:r>
              <a:rPr sz="900" b="1" spc="110" dirty="0">
                <a:solidFill>
                  <a:srgbClr val="D52727"/>
                </a:solidFill>
                <a:latin typeface="Calibri"/>
                <a:cs typeface="Calibri"/>
              </a:rPr>
              <a:t>CONTACT</a:t>
            </a:r>
            <a:endParaRPr sz="900" dirty="0">
              <a:solidFill>
                <a:srgbClr val="D52727"/>
              </a:solidFill>
              <a:latin typeface="Calibri"/>
              <a:cs typeface="Calibri"/>
            </a:endParaRPr>
          </a:p>
        </p:txBody>
      </p:sp>
      <p:sp>
        <p:nvSpPr>
          <p:cNvPr id="44" name="object 44"/>
          <p:cNvSpPr txBox="1"/>
          <p:nvPr/>
        </p:nvSpPr>
        <p:spPr>
          <a:xfrm>
            <a:off x="725230" y="8651072"/>
            <a:ext cx="1686156" cy="616131"/>
          </a:xfrm>
          <a:prstGeom prst="rect">
            <a:avLst/>
          </a:prstGeom>
        </p:spPr>
        <p:txBody>
          <a:bodyPr vert="horz" wrap="square" lIns="0" tIns="43815" rIns="0" bIns="0" rtlCol="0">
            <a:spAutoFit/>
          </a:bodyPr>
          <a:lstStyle/>
          <a:p>
            <a:pPr marL="12700">
              <a:lnSpc>
                <a:spcPct val="100000"/>
              </a:lnSpc>
              <a:spcBef>
                <a:spcPts val="345"/>
              </a:spcBef>
            </a:pPr>
            <a:r>
              <a:rPr sz="900" b="1" spc="70" dirty="0">
                <a:solidFill>
                  <a:srgbClr val="0B2F48"/>
                </a:solidFill>
                <a:latin typeface="Calibri"/>
                <a:cs typeface="Calibri"/>
              </a:rPr>
              <a:t>Clyde </a:t>
            </a:r>
            <a:r>
              <a:rPr sz="900" b="1" spc="-10" dirty="0">
                <a:solidFill>
                  <a:srgbClr val="0B2F48"/>
                </a:solidFill>
                <a:latin typeface="Calibri"/>
                <a:cs typeface="Calibri"/>
              </a:rPr>
              <a:t>Thompson</a:t>
            </a:r>
            <a:endParaRPr sz="900" dirty="0">
              <a:solidFill>
                <a:srgbClr val="0B2F48"/>
              </a:solidFill>
              <a:latin typeface="Calibri"/>
              <a:cs typeface="Calibri"/>
            </a:endParaRPr>
          </a:p>
          <a:p>
            <a:pPr marL="12700" marR="5080">
              <a:lnSpc>
                <a:spcPct val="120300"/>
              </a:lnSpc>
            </a:pPr>
            <a:r>
              <a:rPr lang="en-US" sz="800" dirty="0">
                <a:solidFill>
                  <a:schemeClr val="tx1"/>
                </a:solidFill>
                <a:latin typeface="Calibri"/>
                <a:cs typeface="Calibri"/>
              </a:rPr>
              <a:t>Chief Executive Officer TBI Federal</a:t>
            </a:r>
          </a:p>
          <a:p>
            <a:pPr marL="12700" marR="5080">
              <a:lnSpc>
                <a:spcPct val="120300"/>
              </a:lnSpc>
            </a:pPr>
            <a:r>
              <a:rPr lang="en-US" sz="800" dirty="0">
                <a:solidFill>
                  <a:schemeClr val="tx1"/>
                </a:solidFill>
                <a:latin typeface="Calibri"/>
                <a:cs typeface="Calibri"/>
              </a:rPr>
              <a:t>clyde.thompson@tbifederal.com</a:t>
            </a:r>
          </a:p>
          <a:p>
            <a:pPr marL="12700" marR="5080">
              <a:lnSpc>
                <a:spcPct val="120300"/>
              </a:lnSpc>
            </a:pPr>
            <a:r>
              <a:rPr lang="en-US" sz="800" dirty="0">
                <a:solidFill>
                  <a:schemeClr val="tx1"/>
                </a:solidFill>
                <a:latin typeface="Calibri"/>
                <a:cs typeface="Calibri"/>
              </a:rPr>
              <a:t>478.304.3080</a:t>
            </a:r>
            <a:endParaRPr sz="800" dirty="0">
              <a:solidFill>
                <a:schemeClr val="tx1"/>
              </a:solidFill>
              <a:latin typeface="Calibri"/>
              <a:cs typeface="Calibri"/>
            </a:endParaRPr>
          </a:p>
        </p:txBody>
      </p:sp>
      <p:sp>
        <p:nvSpPr>
          <p:cNvPr id="63" name="object 63"/>
          <p:cNvSpPr txBox="1"/>
          <p:nvPr/>
        </p:nvSpPr>
        <p:spPr>
          <a:xfrm>
            <a:off x="4704781" y="8458200"/>
            <a:ext cx="1619819" cy="568874"/>
          </a:xfrm>
          <a:prstGeom prst="rect">
            <a:avLst/>
          </a:prstGeom>
        </p:spPr>
        <p:txBody>
          <a:bodyPr vert="horz" wrap="square" lIns="0" tIns="73025" rIns="0" bIns="0" rtlCol="0">
            <a:spAutoFit/>
          </a:bodyPr>
          <a:lstStyle/>
          <a:p>
            <a:pPr marL="12700" algn="ctr">
              <a:lnSpc>
                <a:spcPct val="100000"/>
              </a:lnSpc>
              <a:spcBef>
                <a:spcPts val="575"/>
              </a:spcBef>
            </a:pPr>
            <a:r>
              <a:rPr sz="900" b="1" spc="95" dirty="0">
                <a:solidFill>
                  <a:srgbClr val="D52727"/>
                </a:solidFill>
                <a:latin typeface="Calibri"/>
                <a:cs typeface="Calibri"/>
              </a:rPr>
              <a:t>HEADQUARTERS</a:t>
            </a:r>
            <a:endParaRPr sz="900" dirty="0">
              <a:solidFill>
                <a:srgbClr val="D52727"/>
              </a:solidFill>
              <a:latin typeface="Calibri"/>
              <a:cs typeface="Calibri"/>
            </a:endParaRPr>
          </a:p>
          <a:p>
            <a:pPr marL="12700" marR="5080" indent="8255" algn="ctr">
              <a:lnSpc>
                <a:spcPct val="124100"/>
              </a:lnSpc>
              <a:spcBef>
                <a:spcPts val="215"/>
              </a:spcBef>
            </a:pPr>
            <a:r>
              <a:rPr lang="en-US" sz="900" dirty="0">
                <a:solidFill>
                  <a:schemeClr val="tx1"/>
                </a:solidFill>
                <a:latin typeface="Calibri"/>
                <a:cs typeface="Calibri"/>
              </a:rPr>
              <a:t>Tunica-Biloxi Reservation Marksville, Louisiana </a:t>
            </a:r>
          </a:p>
        </p:txBody>
      </p:sp>
      <p:sp>
        <p:nvSpPr>
          <p:cNvPr id="64" name="object 64"/>
          <p:cNvSpPr txBox="1"/>
          <p:nvPr/>
        </p:nvSpPr>
        <p:spPr>
          <a:xfrm>
            <a:off x="6400800" y="8458200"/>
            <a:ext cx="899160" cy="745910"/>
          </a:xfrm>
          <a:prstGeom prst="rect">
            <a:avLst/>
          </a:prstGeom>
        </p:spPr>
        <p:txBody>
          <a:bodyPr vert="horz" wrap="square" lIns="0" tIns="67945" rIns="0" bIns="0" rtlCol="0">
            <a:spAutoFit/>
          </a:bodyPr>
          <a:lstStyle/>
          <a:p>
            <a:pPr marL="12700" algn="ctr">
              <a:lnSpc>
                <a:spcPct val="100000"/>
              </a:lnSpc>
              <a:spcBef>
                <a:spcPts val="535"/>
              </a:spcBef>
            </a:pPr>
            <a:r>
              <a:rPr sz="900" b="1" spc="95" dirty="0">
                <a:solidFill>
                  <a:srgbClr val="D52727"/>
                </a:solidFill>
                <a:latin typeface="Calibri"/>
                <a:cs typeface="Calibri"/>
              </a:rPr>
              <a:t>FIELD</a:t>
            </a:r>
            <a:r>
              <a:rPr sz="900" b="1" spc="180" dirty="0">
                <a:solidFill>
                  <a:srgbClr val="D52727"/>
                </a:solidFill>
                <a:latin typeface="Calibri"/>
                <a:cs typeface="Calibri"/>
              </a:rPr>
              <a:t> </a:t>
            </a:r>
            <a:r>
              <a:rPr sz="900" b="1" spc="114" dirty="0">
                <a:solidFill>
                  <a:srgbClr val="D52727"/>
                </a:solidFill>
                <a:latin typeface="Calibri"/>
                <a:cs typeface="Calibri"/>
              </a:rPr>
              <a:t>OFFICES</a:t>
            </a:r>
            <a:endParaRPr sz="900" dirty="0">
              <a:solidFill>
                <a:srgbClr val="D52727"/>
              </a:solidFill>
              <a:latin typeface="Calibri"/>
              <a:cs typeface="Calibri"/>
            </a:endParaRPr>
          </a:p>
          <a:p>
            <a:pPr marL="12700" marR="14604" indent="8255" algn="ctr">
              <a:lnSpc>
                <a:spcPct val="120300"/>
              </a:lnSpc>
              <a:spcBef>
                <a:spcPts val="215"/>
              </a:spcBef>
            </a:pPr>
            <a:r>
              <a:rPr lang="en-US" sz="900" dirty="0">
                <a:solidFill>
                  <a:schemeClr val="tx1"/>
                </a:solidFill>
                <a:latin typeface="Calibri"/>
                <a:cs typeface="Calibri"/>
              </a:rPr>
              <a:t>Dublin, GA</a:t>
            </a:r>
          </a:p>
          <a:p>
            <a:pPr marL="12700" marR="14604" indent="8255" algn="ctr">
              <a:lnSpc>
                <a:spcPct val="120300"/>
              </a:lnSpc>
              <a:spcBef>
                <a:spcPts val="215"/>
              </a:spcBef>
            </a:pPr>
            <a:r>
              <a:rPr lang="en-US" sz="900" dirty="0">
                <a:solidFill>
                  <a:schemeClr val="tx1"/>
                </a:solidFill>
                <a:latin typeface="Calibri"/>
                <a:cs typeface="Calibri"/>
              </a:rPr>
              <a:t>Arlington, VA</a:t>
            </a:r>
            <a:r>
              <a:rPr sz="900" dirty="0">
                <a:solidFill>
                  <a:schemeClr val="tx1"/>
                </a:solidFill>
                <a:latin typeface="Calibri"/>
                <a:cs typeface="Calibri"/>
              </a:rPr>
              <a:t> Atlanta, GA </a:t>
            </a:r>
          </a:p>
        </p:txBody>
      </p:sp>
      <p:grpSp>
        <p:nvGrpSpPr>
          <p:cNvPr id="65" name="object 65"/>
          <p:cNvGrpSpPr/>
          <p:nvPr/>
        </p:nvGrpSpPr>
        <p:grpSpPr>
          <a:xfrm>
            <a:off x="4711891" y="8553589"/>
            <a:ext cx="1596223" cy="887094"/>
            <a:chOff x="4796414" y="8498725"/>
            <a:chExt cx="1468755" cy="887094"/>
          </a:xfrm>
        </p:grpSpPr>
        <p:sp>
          <p:nvSpPr>
            <p:cNvPr id="66" name="object 66"/>
            <p:cNvSpPr/>
            <p:nvPr/>
          </p:nvSpPr>
          <p:spPr>
            <a:xfrm>
              <a:off x="4802764" y="8543087"/>
              <a:ext cx="0" cy="817244"/>
            </a:xfrm>
            <a:custGeom>
              <a:avLst/>
              <a:gdLst/>
              <a:ahLst/>
              <a:cxnLst/>
              <a:rect l="l" t="t" r="r" b="b"/>
              <a:pathLst>
                <a:path h="817245">
                  <a:moveTo>
                    <a:pt x="0" y="0"/>
                  </a:moveTo>
                  <a:lnTo>
                    <a:pt x="0" y="817245"/>
                  </a:lnTo>
                </a:path>
              </a:pathLst>
            </a:custGeom>
            <a:ln w="12700">
              <a:solidFill>
                <a:srgbClr val="5C88AB"/>
              </a:solidFill>
              <a:prstDash val="dot"/>
            </a:ln>
          </p:spPr>
          <p:txBody>
            <a:bodyPr wrap="square" lIns="0" tIns="0" rIns="0" bIns="0" rtlCol="0"/>
            <a:lstStyle/>
            <a:p>
              <a:endParaRPr/>
            </a:p>
          </p:txBody>
        </p:sp>
        <p:sp>
          <p:nvSpPr>
            <p:cNvPr id="67" name="object 67"/>
            <p:cNvSpPr/>
            <p:nvPr/>
          </p:nvSpPr>
          <p:spPr>
            <a:xfrm>
              <a:off x="4796409" y="8498725"/>
              <a:ext cx="12700" cy="887094"/>
            </a:xfrm>
            <a:custGeom>
              <a:avLst/>
              <a:gdLst/>
              <a:ahLst/>
              <a:cxnLst/>
              <a:rect l="l" t="t" r="r" b="b"/>
              <a:pathLst>
                <a:path w="12700" h="887095">
                  <a:moveTo>
                    <a:pt x="12700" y="880618"/>
                  </a:moveTo>
                  <a:lnTo>
                    <a:pt x="10833" y="876134"/>
                  </a:lnTo>
                  <a:lnTo>
                    <a:pt x="6350" y="874268"/>
                  </a:lnTo>
                  <a:lnTo>
                    <a:pt x="1854" y="876134"/>
                  </a:lnTo>
                  <a:lnTo>
                    <a:pt x="0" y="880618"/>
                  </a:lnTo>
                  <a:lnTo>
                    <a:pt x="1854" y="885113"/>
                  </a:lnTo>
                  <a:lnTo>
                    <a:pt x="6350" y="886968"/>
                  </a:lnTo>
                  <a:lnTo>
                    <a:pt x="10833" y="885113"/>
                  </a:lnTo>
                  <a:lnTo>
                    <a:pt x="12700" y="880618"/>
                  </a:lnTo>
                  <a:close/>
                </a:path>
                <a:path w="12700" h="887095">
                  <a:moveTo>
                    <a:pt x="12700" y="6350"/>
                  </a:moveTo>
                  <a:lnTo>
                    <a:pt x="10833" y="1866"/>
                  </a:lnTo>
                  <a:lnTo>
                    <a:pt x="6350" y="0"/>
                  </a:lnTo>
                  <a:lnTo>
                    <a:pt x="1854" y="1866"/>
                  </a:lnTo>
                  <a:lnTo>
                    <a:pt x="0" y="6350"/>
                  </a:lnTo>
                  <a:lnTo>
                    <a:pt x="1854" y="10845"/>
                  </a:lnTo>
                  <a:lnTo>
                    <a:pt x="6350" y="12700"/>
                  </a:lnTo>
                  <a:lnTo>
                    <a:pt x="10833" y="10845"/>
                  </a:lnTo>
                  <a:lnTo>
                    <a:pt x="12700" y="6350"/>
                  </a:lnTo>
                  <a:close/>
                </a:path>
              </a:pathLst>
            </a:custGeom>
            <a:solidFill>
              <a:srgbClr val="5C88AB"/>
            </a:solidFill>
          </p:spPr>
          <p:txBody>
            <a:bodyPr wrap="square" lIns="0" tIns="0" rIns="0" bIns="0" rtlCol="0"/>
            <a:lstStyle/>
            <a:p>
              <a:endParaRPr/>
            </a:p>
          </p:txBody>
        </p:sp>
        <p:sp>
          <p:nvSpPr>
            <p:cNvPr id="68" name="object 68"/>
            <p:cNvSpPr/>
            <p:nvPr/>
          </p:nvSpPr>
          <p:spPr>
            <a:xfrm>
              <a:off x="6258703" y="8543087"/>
              <a:ext cx="0" cy="817244"/>
            </a:xfrm>
            <a:custGeom>
              <a:avLst/>
              <a:gdLst/>
              <a:ahLst/>
              <a:cxnLst/>
              <a:rect l="l" t="t" r="r" b="b"/>
              <a:pathLst>
                <a:path h="817245">
                  <a:moveTo>
                    <a:pt x="0" y="0"/>
                  </a:moveTo>
                  <a:lnTo>
                    <a:pt x="0" y="817245"/>
                  </a:lnTo>
                </a:path>
              </a:pathLst>
            </a:custGeom>
            <a:ln w="12700">
              <a:solidFill>
                <a:srgbClr val="5C88AB"/>
              </a:solidFill>
              <a:prstDash val="dot"/>
            </a:ln>
          </p:spPr>
          <p:txBody>
            <a:bodyPr wrap="square" lIns="0" tIns="0" rIns="0" bIns="0" rtlCol="0"/>
            <a:lstStyle/>
            <a:p>
              <a:endParaRPr/>
            </a:p>
          </p:txBody>
        </p:sp>
        <p:sp>
          <p:nvSpPr>
            <p:cNvPr id="69" name="object 69"/>
            <p:cNvSpPr/>
            <p:nvPr/>
          </p:nvSpPr>
          <p:spPr>
            <a:xfrm>
              <a:off x="6252350" y="8498725"/>
              <a:ext cx="12700" cy="887094"/>
            </a:xfrm>
            <a:custGeom>
              <a:avLst/>
              <a:gdLst/>
              <a:ahLst/>
              <a:cxnLst/>
              <a:rect l="l" t="t" r="r" b="b"/>
              <a:pathLst>
                <a:path w="12700" h="887095">
                  <a:moveTo>
                    <a:pt x="12700" y="880618"/>
                  </a:moveTo>
                  <a:lnTo>
                    <a:pt x="10833" y="876134"/>
                  </a:lnTo>
                  <a:lnTo>
                    <a:pt x="6350" y="874268"/>
                  </a:lnTo>
                  <a:lnTo>
                    <a:pt x="1854" y="876134"/>
                  </a:lnTo>
                  <a:lnTo>
                    <a:pt x="0" y="880618"/>
                  </a:lnTo>
                  <a:lnTo>
                    <a:pt x="1854" y="885113"/>
                  </a:lnTo>
                  <a:lnTo>
                    <a:pt x="6350" y="886968"/>
                  </a:lnTo>
                  <a:lnTo>
                    <a:pt x="10833" y="885113"/>
                  </a:lnTo>
                  <a:lnTo>
                    <a:pt x="12700" y="880618"/>
                  </a:lnTo>
                  <a:close/>
                </a:path>
                <a:path w="12700" h="887095">
                  <a:moveTo>
                    <a:pt x="12700" y="6350"/>
                  </a:moveTo>
                  <a:lnTo>
                    <a:pt x="10833" y="1866"/>
                  </a:lnTo>
                  <a:lnTo>
                    <a:pt x="6350" y="0"/>
                  </a:lnTo>
                  <a:lnTo>
                    <a:pt x="1854" y="1866"/>
                  </a:lnTo>
                  <a:lnTo>
                    <a:pt x="0" y="6350"/>
                  </a:lnTo>
                  <a:lnTo>
                    <a:pt x="1854" y="10845"/>
                  </a:lnTo>
                  <a:lnTo>
                    <a:pt x="6350" y="12700"/>
                  </a:lnTo>
                  <a:lnTo>
                    <a:pt x="10833" y="10845"/>
                  </a:lnTo>
                  <a:lnTo>
                    <a:pt x="12700" y="6350"/>
                  </a:lnTo>
                  <a:close/>
                </a:path>
              </a:pathLst>
            </a:custGeom>
            <a:solidFill>
              <a:srgbClr val="5C88AB"/>
            </a:solidFill>
          </p:spPr>
          <p:txBody>
            <a:bodyPr wrap="square" lIns="0" tIns="0" rIns="0" bIns="0" rtlCol="0"/>
            <a:lstStyle/>
            <a:p>
              <a:endParaRPr/>
            </a:p>
          </p:txBody>
        </p:sp>
      </p:grpSp>
      <p:sp>
        <p:nvSpPr>
          <p:cNvPr id="82" name="object 82"/>
          <p:cNvSpPr txBox="1"/>
          <p:nvPr/>
        </p:nvSpPr>
        <p:spPr>
          <a:xfrm>
            <a:off x="2953272" y="8671411"/>
            <a:ext cx="1162050" cy="166712"/>
          </a:xfrm>
          <a:prstGeom prst="rect">
            <a:avLst/>
          </a:prstGeom>
        </p:spPr>
        <p:txBody>
          <a:bodyPr vert="horz" wrap="square" lIns="0" tIns="12700" rIns="0" bIns="0" rtlCol="0">
            <a:spAutoFit/>
          </a:bodyPr>
          <a:lstStyle/>
          <a:p>
            <a:pPr marL="12700">
              <a:lnSpc>
                <a:spcPct val="100000"/>
              </a:lnSpc>
              <a:spcBef>
                <a:spcPts val="100"/>
              </a:spcBef>
            </a:pPr>
            <a:r>
              <a:rPr sz="1000" b="1" spc="-10" dirty="0">
                <a:solidFill>
                  <a:srgbClr val="0B2F48"/>
                </a:solidFill>
                <a:uFill>
                  <a:solidFill>
                    <a:srgbClr val="5C88AB"/>
                  </a:solidFill>
                </a:uFill>
                <a:latin typeface="Calibri"/>
                <a:cs typeface="Calibri"/>
              </a:rPr>
              <a:t>info@</a:t>
            </a:r>
            <a:r>
              <a:rPr lang="en-US" sz="1000" b="1" spc="-10" dirty="0">
                <a:solidFill>
                  <a:srgbClr val="0B2F48"/>
                </a:solidFill>
                <a:uFill>
                  <a:solidFill>
                    <a:srgbClr val="5C88AB"/>
                  </a:solidFill>
                </a:uFill>
                <a:latin typeface="Calibri"/>
                <a:cs typeface="Calibri"/>
              </a:rPr>
              <a:t>tbifederal</a:t>
            </a:r>
            <a:r>
              <a:rPr sz="1000" b="1" spc="-10" dirty="0">
                <a:solidFill>
                  <a:srgbClr val="0B2F48"/>
                </a:solidFill>
                <a:uFill>
                  <a:solidFill>
                    <a:srgbClr val="5C88AB"/>
                  </a:solidFill>
                </a:uFill>
                <a:latin typeface="Calibri"/>
                <a:cs typeface="Calibri"/>
              </a:rPr>
              <a:t>.com</a:t>
            </a:r>
            <a:endParaRPr sz="1000" dirty="0">
              <a:solidFill>
                <a:srgbClr val="0B2F48"/>
              </a:solidFill>
              <a:latin typeface="Calibri"/>
              <a:cs typeface="Calibri"/>
            </a:endParaRPr>
          </a:p>
        </p:txBody>
      </p:sp>
      <p:sp>
        <p:nvSpPr>
          <p:cNvPr id="6" name="object 23">
            <a:extLst>
              <a:ext uri="{FF2B5EF4-FFF2-40B4-BE49-F238E27FC236}">
                <a16:creationId xmlns:a16="http://schemas.microsoft.com/office/drawing/2014/main" id="{5CE46F01-05B9-D164-E583-4512125461E9}"/>
              </a:ext>
            </a:extLst>
          </p:cNvPr>
          <p:cNvSpPr txBox="1"/>
          <p:nvPr/>
        </p:nvSpPr>
        <p:spPr>
          <a:xfrm>
            <a:off x="5238653" y="9661599"/>
            <a:ext cx="2076547" cy="333425"/>
          </a:xfrm>
          <a:prstGeom prst="rect">
            <a:avLst/>
          </a:prstGeom>
        </p:spPr>
        <p:txBody>
          <a:bodyPr vert="horz" wrap="square" lIns="0" tIns="12700" rIns="0" bIns="0" rtlCol="0">
            <a:spAutoFit/>
          </a:bodyPr>
          <a:lstStyle/>
          <a:p>
            <a:pPr marL="12700" algn="r">
              <a:lnSpc>
                <a:spcPct val="100000"/>
              </a:lnSpc>
              <a:spcBef>
                <a:spcPts val="100"/>
              </a:spcBef>
            </a:pPr>
            <a:r>
              <a:rPr lang="en-US" sz="1000" b="1" spc="80" dirty="0">
                <a:solidFill>
                  <a:srgbClr val="0B2F48"/>
                </a:solidFill>
                <a:latin typeface="Calibri"/>
                <a:cs typeface="Calibri"/>
              </a:rPr>
              <a:t>TUNICA-BILOXI ADVANTAGES</a:t>
            </a:r>
          </a:p>
          <a:p>
            <a:pPr marL="12700" algn="r">
              <a:lnSpc>
                <a:spcPct val="100000"/>
              </a:lnSpc>
              <a:spcBef>
                <a:spcPts val="100"/>
              </a:spcBef>
            </a:pPr>
            <a:r>
              <a:rPr sz="1000" b="1" spc="80" dirty="0">
                <a:solidFill>
                  <a:srgbClr val="0B2F48"/>
                </a:solidFill>
                <a:latin typeface="Calibri"/>
                <a:cs typeface="Calibri"/>
              </a:rPr>
              <a:t>CORPORATE</a:t>
            </a:r>
            <a:r>
              <a:rPr sz="1000" b="1" spc="140" dirty="0">
                <a:solidFill>
                  <a:srgbClr val="0B2F48"/>
                </a:solidFill>
                <a:latin typeface="Calibri"/>
                <a:cs typeface="Calibri"/>
              </a:rPr>
              <a:t> </a:t>
            </a:r>
            <a:r>
              <a:rPr sz="1000" b="1" spc="60" dirty="0">
                <a:solidFill>
                  <a:srgbClr val="0B2F48"/>
                </a:solidFill>
                <a:latin typeface="Calibri"/>
                <a:cs typeface="Calibri"/>
              </a:rPr>
              <a:t>OVERVIEW</a:t>
            </a:r>
            <a:endParaRPr sz="1000" dirty="0">
              <a:solidFill>
                <a:srgbClr val="0B2F48"/>
              </a:solidFill>
              <a:latin typeface="Calibri"/>
              <a:cs typeface="Calibri"/>
            </a:endParaRPr>
          </a:p>
        </p:txBody>
      </p:sp>
      <p:sp>
        <p:nvSpPr>
          <p:cNvPr id="10" name="object 37">
            <a:extLst>
              <a:ext uri="{FF2B5EF4-FFF2-40B4-BE49-F238E27FC236}">
                <a16:creationId xmlns:a16="http://schemas.microsoft.com/office/drawing/2014/main" id="{A722EABF-57F3-0468-6C7D-23ED9DA28799}"/>
              </a:ext>
            </a:extLst>
          </p:cNvPr>
          <p:cNvSpPr/>
          <p:nvPr/>
        </p:nvSpPr>
        <p:spPr>
          <a:xfrm>
            <a:off x="-3910" y="3597636"/>
            <a:ext cx="7772400" cy="196701"/>
          </a:xfrm>
          <a:custGeom>
            <a:avLst/>
            <a:gdLst/>
            <a:ahLst/>
            <a:cxnLst/>
            <a:rect l="l" t="t" r="r" b="b"/>
            <a:pathLst>
              <a:path w="7772400" h="97155">
                <a:moveTo>
                  <a:pt x="0" y="0"/>
                </a:moveTo>
                <a:lnTo>
                  <a:pt x="0" y="97027"/>
                </a:lnTo>
                <a:lnTo>
                  <a:pt x="7772400" y="97027"/>
                </a:lnTo>
                <a:lnTo>
                  <a:pt x="7772400" y="0"/>
                </a:lnTo>
                <a:lnTo>
                  <a:pt x="0" y="0"/>
                </a:lnTo>
                <a:close/>
              </a:path>
            </a:pathLst>
          </a:custGeom>
          <a:solidFill>
            <a:srgbClr val="D52727"/>
          </a:solidFill>
        </p:spPr>
        <p:txBody>
          <a:bodyPr wrap="square" lIns="0" tIns="0" rIns="0" bIns="0" rtlCol="0"/>
          <a:lstStyle/>
          <a:p>
            <a:endParaRPr/>
          </a:p>
        </p:txBody>
      </p:sp>
      <p:grpSp>
        <p:nvGrpSpPr>
          <p:cNvPr id="20" name="Group 19">
            <a:extLst>
              <a:ext uri="{FF2B5EF4-FFF2-40B4-BE49-F238E27FC236}">
                <a16:creationId xmlns:a16="http://schemas.microsoft.com/office/drawing/2014/main" id="{FA34E7DE-2631-F470-C37A-FAC1F9CE4CB5}"/>
              </a:ext>
            </a:extLst>
          </p:cNvPr>
          <p:cNvGrpSpPr/>
          <p:nvPr/>
        </p:nvGrpSpPr>
        <p:grpSpPr>
          <a:xfrm>
            <a:off x="228600" y="9372600"/>
            <a:ext cx="1587165" cy="1578295"/>
            <a:chOff x="1370834" y="9092145"/>
            <a:chExt cx="1587165" cy="1578295"/>
          </a:xfrm>
        </p:grpSpPr>
        <p:sp>
          <p:nvSpPr>
            <p:cNvPr id="18" name="Oval 17">
              <a:extLst>
                <a:ext uri="{FF2B5EF4-FFF2-40B4-BE49-F238E27FC236}">
                  <a16:creationId xmlns:a16="http://schemas.microsoft.com/office/drawing/2014/main" id="{E759DCE6-5051-4E09-6697-4C19E54D2BF7}"/>
                </a:ext>
              </a:extLst>
            </p:cNvPr>
            <p:cNvSpPr/>
            <p:nvPr/>
          </p:nvSpPr>
          <p:spPr>
            <a:xfrm>
              <a:off x="1370834" y="9092145"/>
              <a:ext cx="1587165" cy="1578295"/>
            </a:xfrm>
            <a:prstGeom prst="ellipse">
              <a:avLst/>
            </a:prstGeom>
            <a:solidFill>
              <a:srgbClr val="D527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bject 31">
              <a:extLst>
                <a:ext uri="{FF2B5EF4-FFF2-40B4-BE49-F238E27FC236}">
                  <a16:creationId xmlns:a16="http://schemas.microsoft.com/office/drawing/2014/main" id="{24238315-40F0-7106-B47F-93E285471355}"/>
                </a:ext>
              </a:extLst>
            </p:cNvPr>
            <p:cNvSpPr txBox="1"/>
            <p:nvPr/>
          </p:nvSpPr>
          <p:spPr>
            <a:xfrm>
              <a:off x="1568786" y="9417206"/>
              <a:ext cx="1191260" cy="197490"/>
            </a:xfrm>
            <a:prstGeom prst="rect">
              <a:avLst/>
            </a:prstGeom>
          </p:spPr>
          <p:txBody>
            <a:bodyPr vert="horz" wrap="square" lIns="0" tIns="12700" rIns="0" bIns="0" rtlCol="0">
              <a:spAutoFit/>
            </a:bodyPr>
            <a:lstStyle/>
            <a:p>
              <a:pPr marL="12700" algn="ctr">
                <a:lnSpc>
                  <a:spcPct val="100000"/>
                </a:lnSpc>
                <a:spcBef>
                  <a:spcPts val="100"/>
                </a:spcBef>
              </a:pPr>
              <a:r>
                <a:rPr lang="en-US" sz="1200" b="1" spc="80" dirty="0">
                  <a:solidFill>
                    <a:srgbClr val="FFFFFF"/>
                  </a:solidFill>
                  <a:latin typeface="Calibri"/>
                  <a:cs typeface="Calibri"/>
                </a:rPr>
                <a:t>tbifederal.com</a:t>
              </a:r>
              <a:endParaRPr sz="1200" dirty="0">
                <a:latin typeface="Calibri"/>
                <a:cs typeface="Calibri"/>
              </a:endParaRPr>
            </a:p>
          </p:txBody>
        </p:sp>
      </p:grpSp>
      <p:sp>
        <p:nvSpPr>
          <p:cNvPr id="4" name="object 69">
            <a:extLst>
              <a:ext uri="{FF2B5EF4-FFF2-40B4-BE49-F238E27FC236}">
                <a16:creationId xmlns:a16="http://schemas.microsoft.com/office/drawing/2014/main" id="{B6732F27-1936-BF80-B00B-81C7E7FFAE9B}"/>
              </a:ext>
            </a:extLst>
          </p:cNvPr>
          <p:cNvSpPr txBox="1"/>
          <p:nvPr/>
        </p:nvSpPr>
        <p:spPr>
          <a:xfrm>
            <a:off x="425637" y="2553054"/>
            <a:ext cx="4715317" cy="166712"/>
          </a:xfrm>
          <a:prstGeom prst="rect">
            <a:avLst/>
          </a:prstGeom>
        </p:spPr>
        <p:txBody>
          <a:bodyPr vert="horz" wrap="square" lIns="0" tIns="12700" rIns="0" bIns="0" rtlCol="0">
            <a:spAutoFit/>
          </a:bodyPr>
          <a:lstStyle/>
          <a:p>
            <a:pPr marL="12700">
              <a:lnSpc>
                <a:spcPct val="100000"/>
              </a:lnSpc>
              <a:spcBef>
                <a:spcPts val="100"/>
              </a:spcBef>
            </a:pPr>
            <a:r>
              <a:rPr lang="en-US" sz="1000" b="1" spc="20" dirty="0">
                <a:solidFill>
                  <a:srgbClr val="D52727"/>
                </a:solidFill>
                <a:latin typeface="Calibri"/>
                <a:cs typeface="Calibri"/>
              </a:rPr>
              <a:t>ACQUSITION MANAGEMENT SERVICES INCLUDE:</a:t>
            </a:r>
            <a:endParaRPr lang="en-US" sz="1000" b="1" spc="55" dirty="0">
              <a:solidFill>
                <a:srgbClr val="D52727"/>
              </a:solidFill>
              <a:latin typeface="Calibri"/>
              <a:cs typeface="Calibri"/>
            </a:endParaRPr>
          </a:p>
        </p:txBody>
      </p:sp>
      <p:sp>
        <p:nvSpPr>
          <p:cNvPr id="5" name="object 75">
            <a:extLst>
              <a:ext uri="{FF2B5EF4-FFF2-40B4-BE49-F238E27FC236}">
                <a16:creationId xmlns:a16="http://schemas.microsoft.com/office/drawing/2014/main" id="{8755A151-DA0D-F008-10F5-0EDB9EB3BAC7}"/>
              </a:ext>
            </a:extLst>
          </p:cNvPr>
          <p:cNvSpPr txBox="1"/>
          <p:nvPr/>
        </p:nvSpPr>
        <p:spPr>
          <a:xfrm>
            <a:off x="425637" y="2800638"/>
            <a:ext cx="5530998" cy="861774"/>
          </a:xfrm>
          <a:prstGeom prst="rect">
            <a:avLst/>
          </a:prstGeom>
        </p:spPr>
        <p:txBody>
          <a:bodyPr vert="horz" wrap="square" lIns="0" tIns="6985" rIns="0" bIns="0" numCol="2" rtlCol="0">
            <a:spAutoFit/>
          </a:bodyPr>
          <a:lstStyle/>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Market Research </a:t>
            </a:r>
          </a:p>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Acquisition Planning </a:t>
            </a:r>
          </a:p>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Procurement Management </a:t>
            </a:r>
          </a:p>
          <a:p>
            <a:pPr marL="171450" indent="-171450" fontAlgn="base">
              <a:spcAft>
                <a:spcPts val="600"/>
              </a:spcAft>
              <a:buClr>
                <a:srgbClr val="D52727"/>
              </a:buClr>
              <a:buFont typeface="Calibri" panose="020F0502020204030204" pitchFamily="34" charset="0"/>
              <a:buChar char="↗"/>
            </a:pPr>
            <a:endParaRPr lang="en-US" sz="1000" dirty="0">
              <a:latin typeface="Calibri" panose="020F0502020204030204" pitchFamily="34" charset="0"/>
              <a:ea typeface="Calibri" panose="020F0502020204030204" pitchFamily="34" charset="0"/>
              <a:cs typeface="Calibri" panose="020F0502020204030204" pitchFamily="34" charset="0"/>
            </a:endParaRPr>
          </a:p>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Solicitation Support </a:t>
            </a:r>
          </a:p>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Negotiation and Award Support </a:t>
            </a:r>
          </a:p>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Post Contract Administrative Support</a:t>
            </a:r>
          </a:p>
          <a:p>
            <a:pPr marL="171450" indent="-171450" fontAlgn="base">
              <a:buClr>
                <a:srgbClr val="D52727"/>
              </a:buClr>
              <a:buFont typeface="Calibri" panose="020F0502020204030204" pitchFamily="34" charset="0"/>
              <a:buChar char="↗"/>
            </a:pPr>
            <a:endParaRPr lang="en-US" sz="1000" dirty="0">
              <a:latin typeface="Calibri" panose="020F0502020204030204" pitchFamily="34" charset="0"/>
              <a:ea typeface="Calibri" panose="020F0502020204030204" pitchFamily="34" charset="0"/>
              <a:cs typeface="Calibri" panose="020F0502020204030204" pitchFamily="34" charset="0"/>
            </a:endParaRPr>
          </a:p>
        </p:txBody>
      </p:sp>
      <p:sp>
        <p:nvSpPr>
          <p:cNvPr id="21" name="object 35">
            <a:extLst>
              <a:ext uri="{FF2B5EF4-FFF2-40B4-BE49-F238E27FC236}">
                <a16:creationId xmlns:a16="http://schemas.microsoft.com/office/drawing/2014/main" id="{6C469E10-1827-4174-460E-339B6B2504ED}"/>
              </a:ext>
            </a:extLst>
          </p:cNvPr>
          <p:cNvSpPr txBox="1"/>
          <p:nvPr/>
        </p:nvSpPr>
        <p:spPr>
          <a:xfrm>
            <a:off x="444500" y="1692636"/>
            <a:ext cx="6794500" cy="787267"/>
          </a:xfrm>
          <a:prstGeom prst="rect">
            <a:avLst/>
          </a:prstGeom>
        </p:spPr>
        <p:txBody>
          <a:bodyPr vert="horz" wrap="square" lIns="0" tIns="113665" rIns="0" bIns="0" rtlCol="0">
            <a:spAutoFit/>
          </a:bodyPr>
          <a:lstStyle/>
          <a:p>
            <a:pPr marL="12700">
              <a:lnSpc>
                <a:spcPct val="100000"/>
              </a:lnSpc>
              <a:spcBef>
                <a:spcPts val="895"/>
              </a:spcBef>
            </a:pPr>
            <a:r>
              <a:rPr lang="en-US" sz="1300" b="1" spc="90" dirty="0">
                <a:solidFill>
                  <a:srgbClr val="0B2F48"/>
                </a:solidFill>
                <a:latin typeface="Calibri" panose="020F0502020204030204" pitchFamily="34" charset="0"/>
                <a:ea typeface="Calibri" panose="020F0502020204030204" pitchFamily="34" charset="0"/>
                <a:cs typeface="Calibri" panose="020F0502020204030204" pitchFamily="34" charset="0"/>
              </a:rPr>
              <a:t>ACQUISITION MANAGEMENT </a:t>
            </a:r>
            <a:endParaRPr lang="en-US" sz="900" b="1" spc="90" dirty="0">
              <a:solidFill>
                <a:srgbClr val="0B2F48"/>
              </a:solidFill>
              <a:latin typeface="Calibri" panose="020F0502020204030204" pitchFamily="34" charset="0"/>
              <a:ea typeface="Calibri" panose="020F0502020204030204" pitchFamily="34" charset="0"/>
              <a:cs typeface="Calibri" panose="020F0502020204030204" pitchFamily="34" charset="0"/>
            </a:endParaRPr>
          </a:p>
          <a:p>
            <a:pPr marR="5080" fontAlgn="base">
              <a:lnSpc>
                <a:spcPct val="120300"/>
              </a:lnSpc>
              <a:spcBef>
                <a:spcPts val="895"/>
              </a:spcBef>
              <a:buClr>
                <a:srgbClr val="D52727"/>
              </a:buClr>
            </a:pPr>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TBA helps agencies to navigate the acquisition process with efficiency, compliance, and confidence. Our streamlined processes reduce risk and ensure successful contracting outcomes. </a:t>
            </a:r>
            <a:endParaRPr sz="900" spc="85" dirty="0">
              <a:solidFill>
                <a:schemeClr val="tx1"/>
              </a:solidFill>
              <a:latin typeface="Calibri"/>
              <a:cs typeface="Calibri"/>
            </a:endParaRPr>
          </a:p>
        </p:txBody>
      </p:sp>
      <p:sp>
        <p:nvSpPr>
          <p:cNvPr id="23" name="object 69">
            <a:extLst>
              <a:ext uri="{FF2B5EF4-FFF2-40B4-BE49-F238E27FC236}">
                <a16:creationId xmlns:a16="http://schemas.microsoft.com/office/drawing/2014/main" id="{455A9B1F-E517-51BF-0A78-D7BD39137784}"/>
              </a:ext>
            </a:extLst>
          </p:cNvPr>
          <p:cNvSpPr txBox="1"/>
          <p:nvPr/>
        </p:nvSpPr>
        <p:spPr>
          <a:xfrm>
            <a:off x="425637" y="4698078"/>
            <a:ext cx="4715317" cy="166712"/>
          </a:xfrm>
          <a:prstGeom prst="rect">
            <a:avLst/>
          </a:prstGeom>
        </p:spPr>
        <p:txBody>
          <a:bodyPr vert="horz" wrap="square" lIns="0" tIns="12700" rIns="0" bIns="0" rtlCol="0">
            <a:spAutoFit/>
          </a:bodyPr>
          <a:lstStyle/>
          <a:p>
            <a:pPr marL="12700">
              <a:lnSpc>
                <a:spcPct val="100000"/>
              </a:lnSpc>
              <a:spcBef>
                <a:spcPts val="100"/>
              </a:spcBef>
            </a:pPr>
            <a:r>
              <a:rPr lang="en-US" sz="1000" b="1" spc="20" dirty="0">
                <a:solidFill>
                  <a:srgbClr val="D52727"/>
                </a:solidFill>
                <a:latin typeface="Calibri"/>
                <a:cs typeface="Calibri"/>
              </a:rPr>
              <a:t>BUDGET MANAGEMENT SERVICES INCLUDE:</a:t>
            </a:r>
            <a:endParaRPr lang="en-US" sz="1000" b="1" spc="55" dirty="0">
              <a:solidFill>
                <a:srgbClr val="D52727"/>
              </a:solidFill>
              <a:latin typeface="Calibri"/>
              <a:cs typeface="Calibri"/>
            </a:endParaRPr>
          </a:p>
        </p:txBody>
      </p:sp>
      <p:sp>
        <p:nvSpPr>
          <p:cNvPr id="24" name="object 75">
            <a:extLst>
              <a:ext uri="{FF2B5EF4-FFF2-40B4-BE49-F238E27FC236}">
                <a16:creationId xmlns:a16="http://schemas.microsoft.com/office/drawing/2014/main" id="{B9F9AA65-E112-B2CB-D7F7-2AC10AF96C77}"/>
              </a:ext>
            </a:extLst>
          </p:cNvPr>
          <p:cNvSpPr txBox="1"/>
          <p:nvPr/>
        </p:nvSpPr>
        <p:spPr>
          <a:xfrm>
            <a:off x="425637" y="4945662"/>
            <a:ext cx="5530998" cy="693138"/>
          </a:xfrm>
          <a:prstGeom prst="rect">
            <a:avLst/>
          </a:prstGeom>
        </p:spPr>
        <p:txBody>
          <a:bodyPr vert="horz" wrap="square" lIns="0" tIns="6985" rIns="0" bIns="0" numCol="2" rtlCol="0">
            <a:spAutoFit/>
          </a:bodyPr>
          <a:lstStyle/>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Budget Reporting and Analysis </a:t>
            </a:r>
          </a:p>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Risk Management</a:t>
            </a:r>
          </a:p>
          <a:p>
            <a:pPr marL="171450" indent="-171450" fontAlgn="base">
              <a:spcAft>
                <a:spcPts val="600"/>
              </a:spcAft>
              <a:buClr>
                <a:srgbClr val="D52727"/>
              </a:buClr>
              <a:buFont typeface="Calibri" panose="020F0502020204030204" pitchFamily="34" charset="0"/>
              <a:buChar char="↗"/>
            </a:pPr>
            <a:endParaRPr lang="en-US" sz="1000" dirty="0">
              <a:latin typeface="Calibri" panose="020F0502020204030204" pitchFamily="34" charset="0"/>
              <a:ea typeface="Calibri" panose="020F0502020204030204" pitchFamily="34" charset="0"/>
              <a:cs typeface="Calibri" panose="020F0502020204030204" pitchFamily="34" charset="0"/>
            </a:endParaRPr>
          </a:p>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Strategic Budget Planning </a:t>
            </a:r>
          </a:p>
          <a:p>
            <a:pPr marL="171450" indent="-171450" fontAlgn="base">
              <a:spcAft>
                <a:spcPts val="600"/>
              </a:spcAft>
              <a:buClr>
                <a:srgbClr val="D52727"/>
              </a:buClr>
              <a:buFont typeface="Calibri" panose="020F0502020204030204" pitchFamily="34" charset="0"/>
              <a:buChar char="↗"/>
            </a:pPr>
            <a:r>
              <a:rPr lang="en-US" sz="1000" dirty="0">
                <a:latin typeface="Calibri" panose="020F0502020204030204" pitchFamily="34" charset="0"/>
                <a:ea typeface="Calibri" panose="020F0502020204030204" pitchFamily="34" charset="0"/>
                <a:cs typeface="Calibri" panose="020F0502020204030204" pitchFamily="34" charset="0"/>
              </a:rPr>
              <a:t>Financial Forecasting and Analysis</a:t>
            </a:r>
          </a:p>
          <a:p>
            <a:pPr marL="171450" indent="-171450" fontAlgn="base">
              <a:buClr>
                <a:srgbClr val="D52727"/>
              </a:buClr>
              <a:buFont typeface="Calibri" panose="020F0502020204030204" pitchFamily="34" charset="0"/>
              <a:buChar char="↗"/>
            </a:pPr>
            <a:endParaRPr lang="en-US" sz="1000" dirty="0">
              <a:latin typeface="Calibri" panose="020F0502020204030204" pitchFamily="34" charset="0"/>
              <a:ea typeface="Calibri" panose="020F0502020204030204" pitchFamily="34" charset="0"/>
              <a:cs typeface="Calibri" panose="020F0502020204030204" pitchFamily="34" charset="0"/>
            </a:endParaRPr>
          </a:p>
        </p:txBody>
      </p:sp>
      <p:sp>
        <p:nvSpPr>
          <p:cNvPr id="25" name="object 35">
            <a:extLst>
              <a:ext uri="{FF2B5EF4-FFF2-40B4-BE49-F238E27FC236}">
                <a16:creationId xmlns:a16="http://schemas.microsoft.com/office/drawing/2014/main" id="{20E1B148-2153-2BA4-0C49-5206FEFE5704}"/>
              </a:ext>
            </a:extLst>
          </p:cNvPr>
          <p:cNvSpPr txBox="1"/>
          <p:nvPr/>
        </p:nvSpPr>
        <p:spPr>
          <a:xfrm>
            <a:off x="444500" y="3837660"/>
            <a:ext cx="6794500" cy="787267"/>
          </a:xfrm>
          <a:prstGeom prst="rect">
            <a:avLst/>
          </a:prstGeom>
        </p:spPr>
        <p:txBody>
          <a:bodyPr vert="horz" wrap="square" lIns="0" tIns="113665" rIns="0" bIns="0" rtlCol="0">
            <a:spAutoFit/>
          </a:bodyPr>
          <a:lstStyle/>
          <a:p>
            <a:pPr marL="12700">
              <a:lnSpc>
                <a:spcPct val="100000"/>
              </a:lnSpc>
              <a:spcBef>
                <a:spcPts val="895"/>
              </a:spcBef>
            </a:pPr>
            <a:r>
              <a:rPr lang="en-US" sz="1300" b="1" spc="90" dirty="0">
                <a:solidFill>
                  <a:srgbClr val="0B2F48"/>
                </a:solidFill>
                <a:latin typeface="Calibri" panose="020F0502020204030204" pitchFamily="34" charset="0"/>
                <a:ea typeface="Calibri" panose="020F0502020204030204" pitchFamily="34" charset="0"/>
                <a:cs typeface="Calibri" panose="020F0502020204030204" pitchFamily="34" charset="0"/>
              </a:rPr>
              <a:t>BUDGET PLANNING &amp; FINANCIAL MANAGEMENT </a:t>
            </a:r>
            <a:endParaRPr lang="en-US" sz="900" b="1" spc="90" dirty="0">
              <a:solidFill>
                <a:srgbClr val="0B2F48"/>
              </a:solidFill>
              <a:latin typeface="Calibri" panose="020F0502020204030204" pitchFamily="34" charset="0"/>
              <a:ea typeface="Calibri" panose="020F0502020204030204" pitchFamily="34" charset="0"/>
              <a:cs typeface="Calibri" panose="020F0502020204030204" pitchFamily="34" charset="0"/>
            </a:endParaRPr>
          </a:p>
          <a:p>
            <a:pPr marR="5080" fontAlgn="base">
              <a:lnSpc>
                <a:spcPct val="120300"/>
              </a:lnSpc>
              <a:spcBef>
                <a:spcPts val="895"/>
              </a:spcBef>
              <a:buClr>
                <a:srgbClr val="D52727"/>
              </a:buClr>
            </a:pPr>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TBA helps agencies to navigate the acquisition process with efficiency, compliance, and confidence. Our streamlined processes reduce risk and ensure successful contracting outcomes. </a:t>
            </a:r>
            <a:endParaRPr sz="900" spc="85" dirty="0">
              <a:solidFill>
                <a:schemeClr val="tx1"/>
              </a:solidFill>
              <a:latin typeface="Calibri"/>
              <a:cs typeface="Calibri"/>
            </a:endParaRPr>
          </a:p>
        </p:txBody>
      </p:sp>
      <p:pic>
        <p:nvPicPr>
          <p:cNvPr id="27" name="Picture 26">
            <a:extLst>
              <a:ext uri="{FF2B5EF4-FFF2-40B4-BE49-F238E27FC236}">
                <a16:creationId xmlns:a16="http://schemas.microsoft.com/office/drawing/2014/main" id="{1C570ED9-778D-1B3A-C6E6-5E36A5E61087}"/>
              </a:ext>
            </a:extLst>
          </p:cNvPr>
          <p:cNvPicPr>
            <a:picLocks noChangeAspect="1"/>
          </p:cNvPicPr>
          <p:nvPr/>
        </p:nvPicPr>
        <p:blipFill>
          <a:blip r:embed="rId3"/>
          <a:stretch>
            <a:fillRect/>
          </a:stretch>
        </p:blipFill>
        <p:spPr>
          <a:xfrm>
            <a:off x="0" y="8539"/>
            <a:ext cx="4115322" cy="1254328"/>
          </a:xfrm>
          <a:prstGeom prst="rect">
            <a:avLst/>
          </a:prstGeom>
        </p:spPr>
      </p:pic>
      <p:sp>
        <p:nvSpPr>
          <p:cNvPr id="31" name="object 26">
            <a:extLst>
              <a:ext uri="{FF2B5EF4-FFF2-40B4-BE49-F238E27FC236}">
                <a16:creationId xmlns:a16="http://schemas.microsoft.com/office/drawing/2014/main" id="{4AD55294-5420-A290-3651-B3F72FF93AD4}"/>
              </a:ext>
            </a:extLst>
          </p:cNvPr>
          <p:cNvSpPr/>
          <p:nvPr/>
        </p:nvSpPr>
        <p:spPr>
          <a:xfrm>
            <a:off x="0" y="1262989"/>
            <a:ext cx="7772400" cy="388620"/>
          </a:xfrm>
          <a:custGeom>
            <a:avLst/>
            <a:gdLst/>
            <a:ahLst/>
            <a:cxnLst/>
            <a:rect l="l" t="t" r="r" b="b"/>
            <a:pathLst>
              <a:path w="7772400" h="388619">
                <a:moveTo>
                  <a:pt x="0" y="388429"/>
                </a:moveTo>
                <a:lnTo>
                  <a:pt x="7772400" y="388429"/>
                </a:lnTo>
                <a:lnTo>
                  <a:pt x="7772400" y="0"/>
                </a:lnTo>
                <a:lnTo>
                  <a:pt x="0" y="0"/>
                </a:lnTo>
                <a:lnTo>
                  <a:pt x="0" y="388429"/>
                </a:lnTo>
                <a:close/>
              </a:path>
            </a:pathLst>
          </a:custGeom>
          <a:solidFill>
            <a:srgbClr val="0B2F48"/>
          </a:solidFill>
        </p:spPr>
        <p:txBody>
          <a:bodyPr wrap="square" lIns="0" tIns="0" rIns="0" bIns="0" rtlCol="0"/>
          <a:lstStyle/>
          <a:p>
            <a:endParaRPr/>
          </a:p>
        </p:txBody>
      </p:sp>
      <p:sp>
        <p:nvSpPr>
          <p:cNvPr id="3" name="object 61">
            <a:extLst>
              <a:ext uri="{FF2B5EF4-FFF2-40B4-BE49-F238E27FC236}">
                <a16:creationId xmlns:a16="http://schemas.microsoft.com/office/drawing/2014/main" id="{65498049-0408-42B1-B6AD-34FC619CFB40}"/>
              </a:ext>
            </a:extLst>
          </p:cNvPr>
          <p:cNvSpPr/>
          <p:nvPr/>
        </p:nvSpPr>
        <p:spPr>
          <a:xfrm>
            <a:off x="1772310" y="5486400"/>
            <a:ext cx="3008528" cy="2873062"/>
          </a:xfrm>
          <a:custGeom>
            <a:avLst/>
            <a:gdLst/>
            <a:ahLst/>
            <a:cxnLst/>
            <a:rect l="l" t="t" r="r" b="b"/>
            <a:pathLst>
              <a:path w="2720340" h="2720340">
                <a:moveTo>
                  <a:pt x="1360131" y="0"/>
                </a:moveTo>
                <a:lnTo>
                  <a:pt x="1312381" y="822"/>
                </a:lnTo>
                <a:lnTo>
                  <a:pt x="1265045" y="3272"/>
                </a:lnTo>
                <a:lnTo>
                  <a:pt x="1218148" y="7321"/>
                </a:lnTo>
                <a:lnTo>
                  <a:pt x="1171719" y="12944"/>
                </a:lnTo>
                <a:lnTo>
                  <a:pt x="1125784" y="20113"/>
                </a:lnTo>
                <a:lnTo>
                  <a:pt x="1080370" y="28801"/>
                </a:lnTo>
                <a:lnTo>
                  <a:pt x="1035505" y="38981"/>
                </a:lnTo>
                <a:lnTo>
                  <a:pt x="991214" y="50626"/>
                </a:lnTo>
                <a:lnTo>
                  <a:pt x="947525" y="63710"/>
                </a:lnTo>
                <a:lnTo>
                  <a:pt x="904466" y="78205"/>
                </a:lnTo>
                <a:lnTo>
                  <a:pt x="862063" y="94084"/>
                </a:lnTo>
                <a:lnTo>
                  <a:pt x="820342" y="111320"/>
                </a:lnTo>
                <a:lnTo>
                  <a:pt x="779332" y="129887"/>
                </a:lnTo>
                <a:lnTo>
                  <a:pt x="739058" y="149757"/>
                </a:lnTo>
                <a:lnTo>
                  <a:pt x="699549" y="170904"/>
                </a:lnTo>
                <a:lnTo>
                  <a:pt x="660830" y="193300"/>
                </a:lnTo>
                <a:lnTo>
                  <a:pt x="622930" y="216918"/>
                </a:lnTo>
                <a:lnTo>
                  <a:pt x="585874" y="241732"/>
                </a:lnTo>
                <a:lnTo>
                  <a:pt x="549690" y="267715"/>
                </a:lnTo>
                <a:lnTo>
                  <a:pt x="514404" y="294839"/>
                </a:lnTo>
                <a:lnTo>
                  <a:pt x="480045" y="323077"/>
                </a:lnTo>
                <a:lnTo>
                  <a:pt x="446638" y="352404"/>
                </a:lnTo>
                <a:lnTo>
                  <a:pt x="414211" y="382790"/>
                </a:lnTo>
                <a:lnTo>
                  <a:pt x="382790" y="414211"/>
                </a:lnTo>
                <a:lnTo>
                  <a:pt x="352404" y="446638"/>
                </a:lnTo>
                <a:lnTo>
                  <a:pt x="323077" y="480045"/>
                </a:lnTo>
                <a:lnTo>
                  <a:pt x="294839" y="514404"/>
                </a:lnTo>
                <a:lnTo>
                  <a:pt x="267715" y="549690"/>
                </a:lnTo>
                <a:lnTo>
                  <a:pt x="241732" y="585874"/>
                </a:lnTo>
                <a:lnTo>
                  <a:pt x="216918" y="622930"/>
                </a:lnTo>
                <a:lnTo>
                  <a:pt x="193300" y="660830"/>
                </a:lnTo>
                <a:lnTo>
                  <a:pt x="170904" y="699549"/>
                </a:lnTo>
                <a:lnTo>
                  <a:pt x="149757" y="739058"/>
                </a:lnTo>
                <a:lnTo>
                  <a:pt x="129887" y="779332"/>
                </a:lnTo>
                <a:lnTo>
                  <a:pt x="111320" y="820342"/>
                </a:lnTo>
                <a:lnTo>
                  <a:pt x="94084" y="862063"/>
                </a:lnTo>
                <a:lnTo>
                  <a:pt x="78205" y="904466"/>
                </a:lnTo>
                <a:lnTo>
                  <a:pt x="63710" y="947525"/>
                </a:lnTo>
                <a:lnTo>
                  <a:pt x="50626" y="991214"/>
                </a:lnTo>
                <a:lnTo>
                  <a:pt x="38981" y="1035505"/>
                </a:lnTo>
                <a:lnTo>
                  <a:pt x="28801" y="1080370"/>
                </a:lnTo>
                <a:lnTo>
                  <a:pt x="20113" y="1125784"/>
                </a:lnTo>
                <a:lnTo>
                  <a:pt x="12944" y="1171719"/>
                </a:lnTo>
                <a:lnTo>
                  <a:pt x="7321" y="1218148"/>
                </a:lnTo>
                <a:lnTo>
                  <a:pt x="3272" y="1265045"/>
                </a:lnTo>
                <a:lnTo>
                  <a:pt x="822" y="1312381"/>
                </a:lnTo>
                <a:lnTo>
                  <a:pt x="0" y="1360131"/>
                </a:lnTo>
                <a:lnTo>
                  <a:pt x="822" y="1407881"/>
                </a:lnTo>
                <a:lnTo>
                  <a:pt x="3272" y="1455218"/>
                </a:lnTo>
                <a:lnTo>
                  <a:pt x="7321" y="1502115"/>
                </a:lnTo>
                <a:lnTo>
                  <a:pt x="12944" y="1548544"/>
                </a:lnTo>
                <a:lnTo>
                  <a:pt x="20113" y="1594479"/>
                </a:lnTo>
                <a:lnTo>
                  <a:pt x="28801" y="1639893"/>
                </a:lnTo>
                <a:lnTo>
                  <a:pt x="38981" y="1684758"/>
                </a:lnTo>
                <a:lnTo>
                  <a:pt x="50626" y="1729049"/>
                </a:lnTo>
                <a:lnTo>
                  <a:pt x="63710" y="1772737"/>
                </a:lnTo>
                <a:lnTo>
                  <a:pt x="78205" y="1815797"/>
                </a:lnTo>
                <a:lnTo>
                  <a:pt x="94084" y="1858200"/>
                </a:lnTo>
                <a:lnTo>
                  <a:pt x="111320" y="1899920"/>
                </a:lnTo>
                <a:lnTo>
                  <a:pt x="129887" y="1940931"/>
                </a:lnTo>
                <a:lnTo>
                  <a:pt x="149757" y="1981204"/>
                </a:lnTo>
                <a:lnTo>
                  <a:pt x="170904" y="2020714"/>
                </a:lnTo>
                <a:lnTo>
                  <a:pt x="193300" y="2059432"/>
                </a:lnTo>
                <a:lnTo>
                  <a:pt x="216918" y="2097333"/>
                </a:lnTo>
                <a:lnTo>
                  <a:pt x="241732" y="2134389"/>
                </a:lnTo>
                <a:lnTo>
                  <a:pt x="267715" y="2170573"/>
                </a:lnTo>
                <a:lnTo>
                  <a:pt x="294839" y="2205858"/>
                </a:lnTo>
                <a:lnTo>
                  <a:pt x="323077" y="2240218"/>
                </a:lnTo>
                <a:lnTo>
                  <a:pt x="352404" y="2273625"/>
                </a:lnTo>
                <a:lnTo>
                  <a:pt x="382790" y="2306052"/>
                </a:lnTo>
                <a:lnTo>
                  <a:pt x="414211" y="2337472"/>
                </a:lnTo>
                <a:lnTo>
                  <a:pt x="446638" y="2367859"/>
                </a:lnTo>
                <a:lnTo>
                  <a:pt x="480045" y="2397185"/>
                </a:lnTo>
                <a:lnTo>
                  <a:pt x="514404" y="2425424"/>
                </a:lnTo>
                <a:lnTo>
                  <a:pt x="549690" y="2452548"/>
                </a:lnTo>
                <a:lnTo>
                  <a:pt x="585874" y="2478530"/>
                </a:lnTo>
                <a:lnTo>
                  <a:pt x="622930" y="2503344"/>
                </a:lnTo>
                <a:lnTo>
                  <a:pt x="660830" y="2526963"/>
                </a:lnTo>
                <a:lnTo>
                  <a:pt x="699549" y="2549359"/>
                </a:lnTo>
                <a:lnTo>
                  <a:pt x="739058" y="2570505"/>
                </a:lnTo>
                <a:lnTo>
                  <a:pt x="779332" y="2590376"/>
                </a:lnTo>
                <a:lnTo>
                  <a:pt x="820342" y="2608942"/>
                </a:lnTo>
                <a:lnTo>
                  <a:pt x="862063" y="2626179"/>
                </a:lnTo>
                <a:lnTo>
                  <a:pt x="904466" y="2642058"/>
                </a:lnTo>
                <a:lnTo>
                  <a:pt x="947525" y="2656553"/>
                </a:lnTo>
                <a:lnTo>
                  <a:pt x="991214" y="2669637"/>
                </a:lnTo>
                <a:lnTo>
                  <a:pt x="1035505" y="2681282"/>
                </a:lnTo>
                <a:lnTo>
                  <a:pt x="1080370" y="2691462"/>
                </a:lnTo>
                <a:lnTo>
                  <a:pt x="1125784" y="2700150"/>
                </a:lnTo>
                <a:lnTo>
                  <a:pt x="1171719" y="2707319"/>
                </a:lnTo>
                <a:lnTo>
                  <a:pt x="1218148" y="2712942"/>
                </a:lnTo>
                <a:lnTo>
                  <a:pt x="1265045" y="2716991"/>
                </a:lnTo>
                <a:lnTo>
                  <a:pt x="1312381" y="2719441"/>
                </a:lnTo>
                <a:lnTo>
                  <a:pt x="1360131" y="2720263"/>
                </a:lnTo>
                <a:lnTo>
                  <a:pt x="1407881" y="2719441"/>
                </a:lnTo>
                <a:lnTo>
                  <a:pt x="1455218" y="2716991"/>
                </a:lnTo>
                <a:lnTo>
                  <a:pt x="1502115" y="2712942"/>
                </a:lnTo>
                <a:lnTo>
                  <a:pt x="1548544" y="2707319"/>
                </a:lnTo>
                <a:lnTo>
                  <a:pt x="1594479" y="2700150"/>
                </a:lnTo>
                <a:lnTo>
                  <a:pt x="1639893" y="2691462"/>
                </a:lnTo>
                <a:lnTo>
                  <a:pt x="1684758" y="2681282"/>
                </a:lnTo>
                <a:lnTo>
                  <a:pt x="1729049" y="2669637"/>
                </a:lnTo>
                <a:lnTo>
                  <a:pt x="1772737" y="2656553"/>
                </a:lnTo>
                <a:lnTo>
                  <a:pt x="1815797" y="2642058"/>
                </a:lnTo>
                <a:lnTo>
                  <a:pt x="1858200" y="2626179"/>
                </a:lnTo>
                <a:lnTo>
                  <a:pt x="1899920" y="2608942"/>
                </a:lnTo>
                <a:lnTo>
                  <a:pt x="1940931" y="2590376"/>
                </a:lnTo>
                <a:lnTo>
                  <a:pt x="1981204" y="2570505"/>
                </a:lnTo>
                <a:lnTo>
                  <a:pt x="2020714" y="2549359"/>
                </a:lnTo>
                <a:lnTo>
                  <a:pt x="2059432" y="2526963"/>
                </a:lnTo>
                <a:lnTo>
                  <a:pt x="2097333" y="2503344"/>
                </a:lnTo>
                <a:lnTo>
                  <a:pt x="2134389" y="2478530"/>
                </a:lnTo>
                <a:lnTo>
                  <a:pt x="2170573" y="2452548"/>
                </a:lnTo>
                <a:lnTo>
                  <a:pt x="2205858" y="2425424"/>
                </a:lnTo>
                <a:lnTo>
                  <a:pt x="2240218" y="2397185"/>
                </a:lnTo>
                <a:lnTo>
                  <a:pt x="2273625" y="2367859"/>
                </a:lnTo>
                <a:lnTo>
                  <a:pt x="2306052" y="2337472"/>
                </a:lnTo>
                <a:lnTo>
                  <a:pt x="2337472" y="2306052"/>
                </a:lnTo>
                <a:lnTo>
                  <a:pt x="2367859" y="2273625"/>
                </a:lnTo>
                <a:lnTo>
                  <a:pt x="2397185" y="2240218"/>
                </a:lnTo>
                <a:lnTo>
                  <a:pt x="2425424" y="2205858"/>
                </a:lnTo>
                <a:lnTo>
                  <a:pt x="2452548" y="2170573"/>
                </a:lnTo>
                <a:lnTo>
                  <a:pt x="2478530" y="2134389"/>
                </a:lnTo>
                <a:lnTo>
                  <a:pt x="2503344" y="2097333"/>
                </a:lnTo>
                <a:lnTo>
                  <a:pt x="2526963" y="2059432"/>
                </a:lnTo>
                <a:lnTo>
                  <a:pt x="2549359" y="2020714"/>
                </a:lnTo>
                <a:lnTo>
                  <a:pt x="2570505" y="1981204"/>
                </a:lnTo>
                <a:lnTo>
                  <a:pt x="2590376" y="1940931"/>
                </a:lnTo>
                <a:lnTo>
                  <a:pt x="2608942" y="1899920"/>
                </a:lnTo>
                <a:lnTo>
                  <a:pt x="2626179" y="1858200"/>
                </a:lnTo>
                <a:lnTo>
                  <a:pt x="2642058" y="1815797"/>
                </a:lnTo>
                <a:lnTo>
                  <a:pt x="2656553" y="1772737"/>
                </a:lnTo>
                <a:lnTo>
                  <a:pt x="2669637" y="1729049"/>
                </a:lnTo>
                <a:lnTo>
                  <a:pt x="2681282" y="1684758"/>
                </a:lnTo>
                <a:lnTo>
                  <a:pt x="2691462" y="1639893"/>
                </a:lnTo>
                <a:lnTo>
                  <a:pt x="2700150" y="1594479"/>
                </a:lnTo>
                <a:lnTo>
                  <a:pt x="2707319" y="1548544"/>
                </a:lnTo>
                <a:lnTo>
                  <a:pt x="2712942" y="1502115"/>
                </a:lnTo>
                <a:lnTo>
                  <a:pt x="2716991" y="1455218"/>
                </a:lnTo>
                <a:lnTo>
                  <a:pt x="2719441" y="1407881"/>
                </a:lnTo>
                <a:lnTo>
                  <a:pt x="2720263" y="1360131"/>
                </a:lnTo>
                <a:lnTo>
                  <a:pt x="2719441" y="1312381"/>
                </a:lnTo>
                <a:lnTo>
                  <a:pt x="2716991" y="1265045"/>
                </a:lnTo>
                <a:lnTo>
                  <a:pt x="2712942" y="1218148"/>
                </a:lnTo>
                <a:lnTo>
                  <a:pt x="2707319" y="1171719"/>
                </a:lnTo>
                <a:lnTo>
                  <a:pt x="2700150" y="1125784"/>
                </a:lnTo>
                <a:lnTo>
                  <a:pt x="2691462" y="1080370"/>
                </a:lnTo>
                <a:lnTo>
                  <a:pt x="2681282" y="1035505"/>
                </a:lnTo>
                <a:lnTo>
                  <a:pt x="2669637" y="991214"/>
                </a:lnTo>
                <a:lnTo>
                  <a:pt x="2656553" y="947525"/>
                </a:lnTo>
                <a:lnTo>
                  <a:pt x="2642058" y="904466"/>
                </a:lnTo>
                <a:lnTo>
                  <a:pt x="2626179" y="862063"/>
                </a:lnTo>
                <a:lnTo>
                  <a:pt x="2608942" y="820342"/>
                </a:lnTo>
                <a:lnTo>
                  <a:pt x="2590376" y="779332"/>
                </a:lnTo>
                <a:lnTo>
                  <a:pt x="2570505" y="739058"/>
                </a:lnTo>
                <a:lnTo>
                  <a:pt x="2549359" y="699549"/>
                </a:lnTo>
                <a:lnTo>
                  <a:pt x="2526963" y="660830"/>
                </a:lnTo>
                <a:lnTo>
                  <a:pt x="2503344" y="622930"/>
                </a:lnTo>
                <a:lnTo>
                  <a:pt x="2478530" y="585874"/>
                </a:lnTo>
                <a:lnTo>
                  <a:pt x="2452548" y="549690"/>
                </a:lnTo>
                <a:lnTo>
                  <a:pt x="2425424" y="514404"/>
                </a:lnTo>
                <a:lnTo>
                  <a:pt x="2397185" y="480045"/>
                </a:lnTo>
                <a:lnTo>
                  <a:pt x="2367859" y="446638"/>
                </a:lnTo>
                <a:lnTo>
                  <a:pt x="2337472" y="414211"/>
                </a:lnTo>
                <a:lnTo>
                  <a:pt x="2306052" y="382790"/>
                </a:lnTo>
                <a:lnTo>
                  <a:pt x="2273625" y="352404"/>
                </a:lnTo>
                <a:lnTo>
                  <a:pt x="2240218" y="323077"/>
                </a:lnTo>
                <a:lnTo>
                  <a:pt x="2205858" y="294839"/>
                </a:lnTo>
                <a:lnTo>
                  <a:pt x="2170573" y="267715"/>
                </a:lnTo>
                <a:lnTo>
                  <a:pt x="2134389" y="241732"/>
                </a:lnTo>
                <a:lnTo>
                  <a:pt x="2097333" y="216918"/>
                </a:lnTo>
                <a:lnTo>
                  <a:pt x="2059432" y="193300"/>
                </a:lnTo>
                <a:lnTo>
                  <a:pt x="2020714" y="170904"/>
                </a:lnTo>
                <a:lnTo>
                  <a:pt x="1981204" y="149757"/>
                </a:lnTo>
                <a:lnTo>
                  <a:pt x="1940931" y="129887"/>
                </a:lnTo>
                <a:lnTo>
                  <a:pt x="1899920" y="111320"/>
                </a:lnTo>
                <a:lnTo>
                  <a:pt x="1858200" y="94084"/>
                </a:lnTo>
                <a:lnTo>
                  <a:pt x="1815797" y="78205"/>
                </a:lnTo>
                <a:lnTo>
                  <a:pt x="1772737" y="63710"/>
                </a:lnTo>
                <a:lnTo>
                  <a:pt x="1729049" y="50626"/>
                </a:lnTo>
                <a:lnTo>
                  <a:pt x="1684758" y="38981"/>
                </a:lnTo>
                <a:lnTo>
                  <a:pt x="1639893" y="28801"/>
                </a:lnTo>
                <a:lnTo>
                  <a:pt x="1594479" y="20113"/>
                </a:lnTo>
                <a:lnTo>
                  <a:pt x="1548544" y="12944"/>
                </a:lnTo>
                <a:lnTo>
                  <a:pt x="1502115" y="7321"/>
                </a:lnTo>
                <a:lnTo>
                  <a:pt x="1455218" y="3272"/>
                </a:lnTo>
                <a:lnTo>
                  <a:pt x="1407881" y="822"/>
                </a:lnTo>
                <a:lnTo>
                  <a:pt x="1360131" y="0"/>
                </a:lnTo>
                <a:close/>
              </a:path>
            </a:pathLst>
          </a:custGeom>
          <a:solidFill>
            <a:srgbClr val="FFFFFF"/>
          </a:solidFill>
          <a:ln w="38100">
            <a:solidFill>
              <a:srgbClr val="F5BC4A"/>
            </a:solidFill>
          </a:ln>
        </p:spPr>
        <p:txBody>
          <a:bodyPr wrap="square" lIns="0" tIns="0" rIns="0" bIns="0" rtlCol="0"/>
          <a:lstStyle/>
          <a:p>
            <a:endParaRPr/>
          </a:p>
        </p:txBody>
      </p:sp>
      <p:sp>
        <p:nvSpPr>
          <p:cNvPr id="9" name="object 48">
            <a:extLst>
              <a:ext uri="{FF2B5EF4-FFF2-40B4-BE49-F238E27FC236}">
                <a16:creationId xmlns:a16="http://schemas.microsoft.com/office/drawing/2014/main" id="{3C444D2B-6ED9-8CE1-49CF-815FB9B609ED}"/>
              </a:ext>
            </a:extLst>
          </p:cNvPr>
          <p:cNvSpPr/>
          <p:nvPr/>
        </p:nvSpPr>
        <p:spPr>
          <a:xfrm>
            <a:off x="4513236" y="5803183"/>
            <a:ext cx="2414270" cy="2414270"/>
          </a:xfrm>
          <a:custGeom>
            <a:avLst/>
            <a:gdLst/>
            <a:ahLst/>
            <a:cxnLst/>
            <a:rect l="l" t="t" r="r" b="b"/>
            <a:pathLst>
              <a:path w="2414270" h="2414270">
                <a:moveTo>
                  <a:pt x="1207071" y="0"/>
                </a:moveTo>
                <a:lnTo>
                  <a:pt x="1158523" y="958"/>
                </a:lnTo>
                <a:lnTo>
                  <a:pt x="1110462" y="3809"/>
                </a:lnTo>
                <a:lnTo>
                  <a:pt x="1062923" y="8518"/>
                </a:lnTo>
                <a:lnTo>
                  <a:pt x="1015943" y="15047"/>
                </a:lnTo>
                <a:lnTo>
                  <a:pt x="969558" y="23360"/>
                </a:lnTo>
                <a:lnTo>
                  <a:pt x="923804" y="33423"/>
                </a:lnTo>
                <a:lnTo>
                  <a:pt x="878716" y="45198"/>
                </a:lnTo>
                <a:lnTo>
                  <a:pt x="834332" y="58650"/>
                </a:lnTo>
                <a:lnTo>
                  <a:pt x="790686" y="73742"/>
                </a:lnTo>
                <a:lnTo>
                  <a:pt x="747816" y="90438"/>
                </a:lnTo>
                <a:lnTo>
                  <a:pt x="705757" y="108703"/>
                </a:lnTo>
                <a:lnTo>
                  <a:pt x="664545" y="128501"/>
                </a:lnTo>
                <a:lnTo>
                  <a:pt x="624216" y="149794"/>
                </a:lnTo>
                <a:lnTo>
                  <a:pt x="584806" y="172548"/>
                </a:lnTo>
                <a:lnTo>
                  <a:pt x="546352" y="196726"/>
                </a:lnTo>
                <a:lnTo>
                  <a:pt x="508889" y="222291"/>
                </a:lnTo>
                <a:lnTo>
                  <a:pt x="472454" y="249209"/>
                </a:lnTo>
                <a:lnTo>
                  <a:pt x="437082" y="277443"/>
                </a:lnTo>
                <a:lnTo>
                  <a:pt x="402810" y="306957"/>
                </a:lnTo>
                <a:lnTo>
                  <a:pt x="369673" y="337715"/>
                </a:lnTo>
                <a:lnTo>
                  <a:pt x="337708" y="369680"/>
                </a:lnTo>
                <a:lnTo>
                  <a:pt x="306951" y="402817"/>
                </a:lnTo>
                <a:lnTo>
                  <a:pt x="277438" y="437090"/>
                </a:lnTo>
                <a:lnTo>
                  <a:pt x="249205" y="472462"/>
                </a:lnTo>
                <a:lnTo>
                  <a:pt x="222287" y="508898"/>
                </a:lnTo>
                <a:lnTo>
                  <a:pt x="196722" y="546361"/>
                </a:lnTo>
                <a:lnTo>
                  <a:pt x="172544" y="584815"/>
                </a:lnTo>
                <a:lnTo>
                  <a:pt x="149791" y="624225"/>
                </a:lnTo>
                <a:lnTo>
                  <a:pt x="128498" y="664555"/>
                </a:lnTo>
                <a:lnTo>
                  <a:pt x="108701" y="705767"/>
                </a:lnTo>
                <a:lnTo>
                  <a:pt x="90436" y="747827"/>
                </a:lnTo>
                <a:lnTo>
                  <a:pt x="73740" y="790698"/>
                </a:lnTo>
                <a:lnTo>
                  <a:pt x="58648" y="834343"/>
                </a:lnTo>
                <a:lnTo>
                  <a:pt x="45197" y="878728"/>
                </a:lnTo>
                <a:lnTo>
                  <a:pt x="33422" y="923816"/>
                </a:lnTo>
                <a:lnTo>
                  <a:pt x="23360" y="969570"/>
                </a:lnTo>
                <a:lnTo>
                  <a:pt x="15046" y="1015956"/>
                </a:lnTo>
                <a:lnTo>
                  <a:pt x="8517" y="1062936"/>
                </a:lnTo>
                <a:lnTo>
                  <a:pt x="3809" y="1110474"/>
                </a:lnTo>
                <a:lnTo>
                  <a:pt x="958" y="1158536"/>
                </a:lnTo>
                <a:lnTo>
                  <a:pt x="0" y="1207084"/>
                </a:lnTo>
                <a:lnTo>
                  <a:pt x="958" y="1255632"/>
                </a:lnTo>
                <a:lnTo>
                  <a:pt x="3809" y="1303693"/>
                </a:lnTo>
                <a:lnTo>
                  <a:pt x="8517" y="1351231"/>
                </a:lnTo>
                <a:lnTo>
                  <a:pt x="15046" y="1398211"/>
                </a:lnTo>
                <a:lnTo>
                  <a:pt x="23360" y="1444597"/>
                </a:lnTo>
                <a:lnTo>
                  <a:pt x="33422" y="1490351"/>
                </a:lnTo>
                <a:lnTo>
                  <a:pt x="45197" y="1535438"/>
                </a:lnTo>
                <a:lnTo>
                  <a:pt x="58648" y="1579823"/>
                </a:lnTo>
                <a:lnTo>
                  <a:pt x="73740" y="1623468"/>
                </a:lnTo>
                <a:lnTo>
                  <a:pt x="90436" y="1666339"/>
                </a:lnTo>
                <a:lnTo>
                  <a:pt x="108701" y="1708398"/>
                </a:lnTo>
                <a:lnTo>
                  <a:pt x="128498" y="1749610"/>
                </a:lnTo>
                <a:lnTo>
                  <a:pt x="149791" y="1789939"/>
                </a:lnTo>
                <a:lnTo>
                  <a:pt x="172544" y="1829348"/>
                </a:lnTo>
                <a:lnTo>
                  <a:pt x="196722" y="1867803"/>
                </a:lnTo>
                <a:lnTo>
                  <a:pt x="222287" y="1905266"/>
                </a:lnTo>
                <a:lnTo>
                  <a:pt x="249205" y="1941701"/>
                </a:lnTo>
                <a:lnTo>
                  <a:pt x="277438" y="1977073"/>
                </a:lnTo>
                <a:lnTo>
                  <a:pt x="306951" y="2011345"/>
                </a:lnTo>
                <a:lnTo>
                  <a:pt x="337708" y="2044481"/>
                </a:lnTo>
                <a:lnTo>
                  <a:pt x="369673" y="2076446"/>
                </a:lnTo>
                <a:lnTo>
                  <a:pt x="402810" y="2107203"/>
                </a:lnTo>
                <a:lnTo>
                  <a:pt x="437082" y="2136717"/>
                </a:lnTo>
                <a:lnTo>
                  <a:pt x="472454" y="2164950"/>
                </a:lnTo>
                <a:lnTo>
                  <a:pt x="508889" y="2191868"/>
                </a:lnTo>
                <a:lnTo>
                  <a:pt x="546352" y="2217433"/>
                </a:lnTo>
                <a:lnTo>
                  <a:pt x="584806" y="2241610"/>
                </a:lnTo>
                <a:lnTo>
                  <a:pt x="624216" y="2264364"/>
                </a:lnTo>
                <a:lnTo>
                  <a:pt x="664545" y="2285657"/>
                </a:lnTo>
                <a:lnTo>
                  <a:pt x="705757" y="2305454"/>
                </a:lnTo>
                <a:lnTo>
                  <a:pt x="747816" y="2323718"/>
                </a:lnTo>
                <a:lnTo>
                  <a:pt x="790686" y="2340414"/>
                </a:lnTo>
                <a:lnTo>
                  <a:pt x="834332" y="2355506"/>
                </a:lnTo>
                <a:lnTo>
                  <a:pt x="878716" y="2368958"/>
                </a:lnTo>
                <a:lnTo>
                  <a:pt x="923804" y="2380732"/>
                </a:lnTo>
                <a:lnTo>
                  <a:pt x="969558" y="2390795"/>
                </a:lnTo>
                <a:lnTo>
                  <a:pt x="1015943" y="2399108"/>
                </a:lnTo>
                <a:lnTo>
                  <a:pt x="1062923" y="2405637"/>
                </a:lnTo>
                <a:lnTo>
                  <a:pt x="1110462" y="2410345"/>
                </a:lnTo>
                <a:lnTo>
                  <a:pt x="1158523" y="2413197"/>
                </a:lnTo>
                <a:lnTo>
                  <a:pt x="1207071" y="2414155"/>
                </a:lnTo>
                <a:lnTo>
                  <a:pt x="1255619" y="2413197"/>
                </a:lnTo>
                <a:lnTo>
                  <a:pt x="1303680" y="2410345"/>
                </a:lnTo>
                <a:lnTo>
                  <a:pt x="1351219" y="2405637"/>
                </a:lnTo>
                <a:lnTo>
                  <a:pt x="1398199" y="2399108"/>
                </a:lnTo>
                <a:lnTo>
                  <a:pt x="1444584" y="2390795"/>
                </a:lnTo>
                <a:lnTo>
                  <a:pt x="1490338" y="2380732"/>
                </a:lnTo>
                <a:lnTo>
                  <a:pt x="1535426" y="2368958"/>
                </a:lnTo>
                <a:lnTo>
                  <a:pt x="1579810" y="2355506"/>
                </a:lnTo>
                <a:lnTo>
                  <a:pt x="1623456" y="2340414"/>
                </a:lnTo>
                <a:lnTo>
                  <a:pt x="1666326" y="2323718"/>
                </a:lnTo>
                <a:lnTo>
                  <a:pt x="1708385" y="2305454"/>
                </a:lnTo>
                <a:lnTo>
                  <a:pt x="1749597" y="2285657"/>
                </a:lnTo>
                <a:lnTo>
                  <a:pt x="1789926" y="2264364"/>
                </a:lnTo>
                <a:lnTo>
                  <a:pt x="1829336" y="2241610"/>
                </a:lnTo>
                <a:lnTo>
                  <a:pt x="1867790" y="2217433"/>
                </a:lnTo>
                <a:lnTo>
                  <a:pt x="1905253" y="2191868"/>
                </a:lnTo>
                <a:lnTo>
                  <a:pt x="1941688" y="2164950"/>
                </a:lnTo>
                <a:lnTo>
                  <a:pt x="1977060" y="2136717"/>
                </a:lnTo>
                <a:lnTo>
                  <a:pt x="2011332" y="2107203"/>
                </a:lnTo>
                <a:lnTo>
                  <a:pt x="2044469" y="2076446"/>
                </a:lnTo>
                <a:lnTo>
                  <a:pt x="2076434" y="2044481"/>
                </a:lnTo>
                <a:lnTo>
                  <a:pt x="2107191" y="2011345"/>
                </a:lnTo>
                <a:lnTo>
                  <a:pt x="2136704" y="1977073"/>
                </a:lnTo>
                <a:lnTo>
                  <a:pt x="2164937" y="1941701"/>
                </a:lnTo>
                <a:lnTo>
                  <a:pt x="2191855" y="1905266"/>
                </a:lnTo>
                <a:lnTo>
                  <a:pt x="2217420" y="1867803"/>
                </a:lnTo>
                <a:lnTo>
                  <a:pt x="2241598" y="1829348"/>
                </a:lnTo>
                <a:lnTo>
                  <a:pt x="2264351" y="1789939"/>
                </a:lnTo>
                <a:lnTo>
                  <a:pt x="2285644" y="1749610"/>
                </a:lnTo>
                <a:lnTo>
                  <a:pt x="2305441" y="1708398"/>
                </a:lnTo>
                <a:lnTo>
                  <a:pt x="2323706" y="1666339"/>
                </a:lnTo>
                <a:lnTo>
                  <a:pt x="2340402" y="1623468"/>
                </a:lnTo>
                <a:lnTo>
                  <a:pt x="2355494" y="1579823"/>
                </a:lnTo>
                <a:lnTo>
                  <a:pt x="2368945" y="1535438"/>
                </a:lnTo>
                <a:lnTo>
                  <a:pt x="2380720" y="1490351"/>
                </a:lnTo>
                <a:lnTo>
                  <a:pt x="2390782" y="1444597"/>
                </a:lnTo>
                <a:lnTo>
                  <a:pt x="2399096" y="1398211"/>
                </a:lnTo>
                <a:lnTo>
                  <a:pt x="2405625" y="1351231"/>
                </a:lnTo>
                <a:lnTo>
                  <a:pt x="2410333" y="1303693"/>
                </a:lnTo>
                <a:lnTo>
                  <a:pt x="2413184" y="1255632"/>
                </a:lnTo>
                <a:lnTo>
                  <a:pt x="2414143" y="1207084"/>
                </a:lnTo>
                <a:lnTo>
                  <a:pt x="2413184" y="1158536"/>
                </a:lnTo>
                <a:lnTo>
                  <a:pt x="2410333" y="1110474"/>
                </a:lnTo>
                <a:lnTo>
                  <a:pt x="2405625" y="1062936"/>
                </a:lnTo>
                <a:lnTo>
                  <a:pt x="2399096" y="1015956"/>
                </a:lnTo>
                <a:lnTo>
                  <a:pt x="2390782" y="969570"/>
                </a:lnTo>
                <a:lnTo>
                  <a:pt x="2380720" y="923816"/>
                </a:lnTo>
                <a:lnTo>
                  <a:pt x="2368945" y="878728"/>
                </a:lnTo>
                <a:lnTo>
                  <a:pt x="2355494" y="834343"/>
                </a:lnTo>
                <a:lnTo>
                  <a:pt x="2340402" y="790698"/>
                </a:lnTo>
                <a:lnTo>
                  <a:pt x="2323706" y="747827"/>
                </a:lnTo>
                <a:lnTo>
                  <a:pt x="2305441" y="705767"/>
                </a:lnTo>
                <a:lnTo>
                  <a:pt x="2285644" y="664555"/>
                </a:lnTo>
                <a:lnTo>
                  <a:pt x="2264351" y="624225"/>
                </a:lnTo>
                <a:lnTo>
                  <a:pt x="2241598" y="584815"/>
                </a:lnTo>
                <a:lnTo>
                  <a:pt x="2217420" y="546361"/>
                </a:lnTo>
                <a:lnTo>
                  <a:pt x="2191855" y="508898"/>
                </a:lnTo>
                <a:lnTo>
                  <a:pt x="2164937" y="472462"/>
                </a:lnTo>
                <a:lnTo>
                  <a:pt x="2136704" y="437090"/>
                </a:lnTo>
                <a:lnTo>
                  <a:pt x="2107191" y="402817"/>
                </a:lnTo>
                <a:lnTo>
                  <a:pt x="2076434" y="369680"/>
                </a:lnTo>
                <a:lnTo>
                  <a:pt x="2044469" y="337715"/>
                </a:lnTo>
                <a:lnTo>
                  <a:pt x="2011332" y="306957"/>
                </a:lnTo>
                <a:lnTo>
                  <a:pt x="1977060" y="277443"/>
                </a:lnTo>
                <a:lnTo>
                  <a:pt x="1941688" y="249209"/>
                </a:lnTo>
                <a:lnTo>
                  <a:pt x="1905253" y="222291"/>
                </a:lnTo>
                <a:lnTo>
                  <a:pt x="1867790" y="196726"/>
                </a:lnTo>
                <a:lnTo>
                  <a:pt x="1829336" y="172548"/>
                </a:lnTo>
                <a:lnTo>
                  <a:pt x="1789926" y="149794"/>
                </a:lnTo>
                <a:lnTo>
                  <a:pt x="1749597" y="128501"/>
                </a:lnTo>
                <a:lnTo>
                  <a:pt x="1708385" y="108703"/>
                </a:lnTo>
                <a:lnTo>
                  <a:pt x="1666326" y="90438"/>
                </a:lnTo>
                <a:lnTo>
                  <a:pt x="1623456" y="73742"/>
                </a:lnTo>
                <a:lnTo>
                  <a:pt x="1579810" y="58650"/>
                </a:lnTo>
                <a:lnTo>
                  <a:pt x="1535426" y="45198"/>
                </a:lnTo>
                <a:lnTo>
                  <a:pt x="1490338" y="33423"/>
                </a:lnTo>
                <a:lnTo>
                  <a:pt x="1444584" y="23360"/>
                </a:lnTo>
                <a:lnTo>
                  <a:pt x="1398199" y="15047"/>
                </a:lnTo>
                <a:lnTo>
                  <a:pt x="1351219" y="8518"/>
                </a:lnTo>
                <a:lnTo>
                  <a:pt x="1303680" y="3809"/>
                </a:lnTo>
                <a:lnTo>
                  <a:pt x="1255619" y="958"/>
                </a:lnTo>
                <a:lnTo>
                  <a:pt x="1207071" y="0"/>
                </a:lnTo>
                <a:close/>
              </a:path>
            </a:pathLst>
          </a:custGeom>
          <a:solidFill>
            <a:srgbClr val="F5BC4A"/>
          </a:solidFill>
        </p:spPr>
        <p:txBody>
          <a:bodyPr wrap="square" lIns="0" tIns="0" rIns="0" bIns="0" rtlCol="0"/>
          <a:lstStyle/>
          <a:p>
            <a:endParaRPr dirty="0"/>
          </a:p>
        </p:txBody>
      </p:sp>
      <p:sp>
        <p:nvSpPr>
          <p:cNvPr id="11" name="object 49">
            <a:extLst>
              <a:ext uri="{FF2B5EF4-FFF2-40B4-BE49-F238E27FC236}">
                <a16:creationId xmlns:a16="http://schemas.microsoft.com/office/drawing/2014/main" id="{BA7AF26E-3707-6C41-EB24-486BE08B9158}"/>
              </a:ext>
            </a:extLst>
          </p:cNvPr>
          <p:cNvSpPr txBox="1"/>
          <p:nvPr/>
        </p:nvSpPr>
        <p:spPr>
          <a:xfrm>
            <a:off x="2382811" y="5909418"/>
            <a:ext cx="1787525" cy="230191"/>
          </a:xfrm>
          <a:prstGeom prst="rect">
            <a:avLst/>
          </a:prstGeom>
        </p:spPr>
        <p:txBody>
          <a:bodyPr vert="horz" wrap="square" lIns="0" tIns="75565" rIns="0" bIns="0" rtlCol="0">
            <a:spAutoFit/>
          </a:bodyPr>
          <a:lstStyle/>
          <a:p>
            <a:pPr marL="6985" algn="ctr">
              <a:lnSpc>
                <a:spcPct val="100000"/>
              </a:lnSpc>
              <a:spcBef>
                <a:spcPts val="595"/>
              </a:spcBef>
            </a:pPr>
            <a:r>
              <a:rPr sz="1000" b="1" spc="114" dirty="0">
                <a:solidFill>
                  <a:srgbClr val="D52727"/>
                </a:solidFill>
                <a:latin typeface="Calibri"/>
                <a:cs typeface="Calibri"/>
              </a:rPr>
              <a:t>CONTRACT</a:t>
            </a:r>
            <a:r>
              <a:rPr sz="1000" b="1" spc="180" dirty="0">
                <a:solidFill>
                  <a:srgbClr val="D52727"/>
                </a:solidFill>
                <a:latin typeface="Calibri"/>
                <a:cs typeface="Calibri"/>
              </a:rPr>
              <a:t> </a:t>
            </a:r>
            <a:r>
              <a:rPr sz="1000" b="1" spc="85" dirty="0">
                <a:solidFill>
                  <a:srgbClr val="D52727"/>
                </a:solidFill>
                <a:latin typeface="Calibri"/>
                <a:cs typeface="Calibri"/>
              </a:rPr>
              <a:t>WITH</a:t>
            </a:r>
            <a:r>
              <a:rPr sz="1000" b="1" spc="180" dirty="0">
                <a:solidFill>
                  <a:srgbClr val="D52727"/>
                </a:solidFill>
                <a:latin typeface="Calibri"/>
                <a:cs typeface="Calibri"/>
              </a:rPr>
              <a:t> </a:t>
            </a:r>
            <a:r>
              <a:rPr sz="1000" b="1" spc="100" dirty="0">
                <a:solidFill>
                  <a:srgbClr val="D52727"/>
                </a:solidFill>
                <a:latin typeface="Calibri"/>
                <a:cs typeface="Calibri"/>
              </a:rPr>
              <a:t>US</a:t>
            </a:r>
            <a:endParaRPr lang="en-US" sz="1000" b="1" spc="100" dirty="0">
              <a:solidFill>
                <a:srgbClr val="D52727"/>
              </a:solidFill>
              <a:latin typeface="Calibri"/>
              <a:cs typeface="Calibri"/>
            </a:endParaRPr>
          </a:p>
        </p:txBody>
      </p:sp>
      <p:sp>
        <p:nvSpPr>
          <p:cNvPr id="15" name="object 49">
            <a:extLst>
              <a:ext uri="{FF2B5EF4-FFF2-40B4-BE49-F238E27FC236}">
                <a16:creationId xmlns:a16="http://schemas.microsoft.com/office/drawing/2014/main" id="{0D984EDA-23F7-084C-ABBF-B15434759C66}"/>
              </a:ext>
            </a:extLst>
          </p:cNvPr>
          <p:cNvSpPr txBox="1"/>
          <p:nvPr/>
        </p:nvSpPr>
        <p:spPr>
          <a:xfrm>
            <a:off x="4858665" y="6427987"/>
            <a:ext cx="1943650" cy="1384353"/>
          </a:xfrm>
          <a:prstGeom prst="rect">
            <a:avLst/>
          </a:prstGeom>
        </p:spPr>
        <p:txBody>
          <a:bodyPr vert="horz" wrap="square" lIns="0" tIns="75565" rIns="0" bIns="0" rtlCol="0">
            <a:spAutoFit/>
          </a:bodyPr>
          <a:lstStyle/>
          <a:p>
            <a:pPr marL="178435" indent="-171450" algn="l">
              <a:lnSpc>
                <a:spcPct val="150000"/>
              </a:lnSpc>
              <a:spcBef>
                <a:spcPts val="595"/>
              </a:spcBef>
              <a:buFont typeface="Wingdings" panose="05000000000000000000" pitchFamily="2" charset="2"/>
              <a:buChar char="ü"/>
            </a:pPr>
            <a:r>
              <a:rPr lang="en-US" sz="1000" b="1" spc="114" dirty="0">
                <a:solidFill>
                  <a:srgbClr val="D52727"/>
                </a:solidFill>
                <a:latin typeface="Calibri"/>
                <a:cs typeface="Calibri"/>
              </a:rPr>
              <a:t>Expedited Procurement</a:t>
            </a:r>
          </a:p>
          <a:p>
            <a:pPr marL="178435" indent="-171450" algn="l">
              <a:lnSpc>
                <a:spcPct val="150000"/>
              </a:lnSpc>
              <a:spcBef>
                <a:spcPts val="595"/>
              </a:spcBef>
              <a:buFont typeface="Wingdings" panose="05000000000000000000" pitchFamily="2" charset="2"/>
              <a:buChar char="ü"/>
            </a:pPr>
            <a:r>
              <a:rPr lang="en-US" sz="1000" b="1" spc="114" dirty="0">
                <a:solidFill>
                  <a:srgbClr val="D52727"/>
                </a:solidFill>
                <a:latin typeface="Calibri"/>
                <a:cs typeface="Calibri"/>
              </a:rPr>
              <a:t>Reduced contracting risk</a:t>
            </a:r>
          </a:p>
          <a:p>
            <a:pPr marL="178435" indent="-171450" algn="l">
              <a:lnSpc>
                <a:spcPct val="150000"/>
              </a:lnSpc>
              <a:spcBef>
                <a:spcPts val="595"/>
              </a:spcBef>
              <a:buFont typeface="Wingdings" panose="05000000000000000000" pitchFamily="2" charset="2"/>
              <a:buChar char="ü"/>
            </a:pPr>
            <a:r>
              <a:rPr lang="en-US" sz="1000" b="1" spc="114" dirty="0">
                <a:solidFill>
                  <a:srgbClr val="D52727"/>
                </a:solidFill>
                <a:latin typeface="Calibri"/>
                <a:cs typeface="Calibri"/>
              </a:rPr>
              <a:t>Shared Infrastructure with TBI Federal</a:t>
            </a:r>
          </a:p>
          <a:p>
            <a:pPr marL="178435" indent="-171450" algn="l">
              <a:lnSpc>
                <a:spcPct val="100000"/>
              </a:lnSpc>
              <a:spcBef>
                <a:spcPts val="595"/>
              </a:spcBef>
              <a:buFont typeface="Wingdings" panose="05000000000000000000" pitchFamily="2" charset="2"/>
              <a:buChar char="ü"/>
            </a:pPr>
            <a:endParaRPr lang="en-US" sz="1000" b="1" spc="100" dirty="0">
              <a:solidFill>
                <a:srgbClr val="D52727"/>
              </a:solidFill>
              <a:latin typeface="Calibri"/>
              <a:cs typeface="Calibri"/>
            </a:endParaRPr>
          </a:p>
        </p:txBody>
      </p:sp>
      <p:sp>
        <p:nvSpPr>
          <p:cNvPr id="12" name="TextBox 11">
            <a:extLst>
              <a:ext uri="{FF2B5EF4-FFF2-40B4-BE49-F238E27FC236}">
                <a16:creationId xmlns:a16="http://schemas.microsoft.com/office/drawing/2014/main" id="{BD38C129-374F-3A45-E86C-983FA8534791}"/>
              </a:ext>
            </a:extLst>
          </p:cNvPr>
          <p:cNvSpPr txBox="1"/>
          <p:nvPr/>
        </p:nvSpPr>
        <p:spPr>
          <a:xfrm>
            <a:off x="2438400" y="6324600"/>
            <a:ext cx="1690979" cy="1415772"/>
          </a:xfrm>
          <a:prstGeom prst="rect">
            <a:avLst/>
          </a:prstGeom>
          <a:noFill/>
        </p:spPr>
        <p:txBody>
          <a:bodyPr wrap="square">
            <a:spAutoFit/>
          </a:bodyPr>
          <a:lstStyle/>
          <a:p>
            <a:pPr marL="0" marR="0" algn="l">
              <a:buNone/>
            </a:pPr>
            <a:r>
              <a:rPr lang="en-US" sz="1200" b="1" dirty="0">
                <a:solidFill>
                  <a:srgbClr val="0B2F48"/>
                </a:solidFill>
                <a:effectLst/>
                <a:latin typeface="+mj-lt"/>
                <a:ea typeface="Aptos" panose="020B0004020202020204" pitchFamily="34" charset="0"/>
                <a:cs typeface="Aptos" panose="020B0004020202020204" pitchFamily="34" charset="0"/>
              </a:rPr>
              <a:t>SAM Unique Entity ID </a:t>
            </a:r>
          </a:p>
          <a:p>
            <a:pPr marL="0" marR="0" algn="l">
              <a:buNone/>
            </a:pPr>
            <a:r>
              <a:rPr lang="en-US" sz="1200" dirty="0">
                <a:solidFill>
                  <a:schemeClr val="tx1"/>
                </a:solidFill>
                <a:effectLst/>
                <a:latin typeface="+mj-lt"/>
                <a:ea typeface="Aptos" panose="020B0004020202020204" pitchFamily="34" charset="0"/>
                <a:cs typeface="Aptos" panose="020B0004020202020204" pitchFamily="34" charset="0"/>
              </a:rPr>
              <a:t>QVKUQMVEFLH4</a:t>
            </a:r>
            <a:endParaRPr lang="en-US" sz="1400" dirty="0">
              <a:solidFill>
                <a:schemeClr val="tx1"/>
              </a:solidFill>
              <a:effectLst/>
              <a:latin typeface="+mj-lt"/>
              <a:ea typeface="Aptos" panose="020B0004020202020204" pitchFamily="34" charset="0"/>
              <a:cs typeface="Aptos" panose="020B0004020202020204" pitchFamily="34" charset="0"/>
            </a:endParaRPr>
          </a:p>
          <a:p>
            <a:pPr marL="0" marR="0" algn="l">
              <a:buNone/>
            </a:pPr>
            <a:endParaRPr lang="en-US" sz="1200" dirty="0">
              <a:solidFill>
                <a:srgbClr val="0B2F48"/>
              </a:solidFill>
              <a:effectLst/>
              <a:latin typeface="+mj-lt"/>
              <a:ea typeface="Aptos" panose="020B0004020202020204" pitchFamily="34" charset="0"/>
              <a:cs typeface="Aptos" panose="020B0004020202020204" pitchFamily="34" charset="0"/>
            </a:endParaRPr>
          </a:p>
          <a:p>
            <a:pPr marL="0" marR="0" algn="l">
              <a:buNone/>
            </a:pPr>
            <a:r>
              <a:rPr lang="en-US" sz="1200" b="1" dirty="0">
                <a:solidFill>
                  <a:srgbClr val="0B2F48"/>
                </a:solidFill>
                <a:effectLst/>
                <a:latin typeface="+mj-lt"/>
                <a:ea typeface="Aptos" panose="020B0004020202020204" pitchFamily="34" charset="0"/>
                <a:cs typeface="Aptos" panose="020B0004020202020204" pitchFamily="34" charset="0"/>
              </a:rPr>
              <a:t>CAGE Code: </a:t>
            </a:r>
            <a:r>
              <a:rPr lang="en-US" sz="1200" dirty="0">
                <a:solidFill>
                  <a:schemeClr val="tx1"/>
                </a:solidFill>
                <a:effectLst/>
                <a:latin typeface="+mj-lt"/>
                <a:ea typeface="Aptos" panose="020B0004020202020204" pitchFamily="34" charset="0"/>
                <a:cs typeface="Aptos" panose="020B0004020202020204" pitchFamily="34" charset="0"/>
              </a:rPr>
              <a:t>117A8</a:t>
            </a:r>
          </a:p>
          <a:p>
            <a:pPr marL="0" marR="0" algn="l">
              <a:buNone/>
            </a:pPr>
            <a:endParaRPr lang="en-US" sz="1200" dirty="0">
              <a:solidFill>
                <a:schemeClr val="tx1"/>
              </a:solidFill>
              <a:latin typeface="+mj-lt"/>
              <a:ea typeface="Aptos" panose="020B0004020202020204" pitchFamily="34" charset="0"/>
              <a:cs typeface="Aptos" panose="020B0004020202020204" pitchFamily="34" charset="0"/>
            </a:endParaRPr>
          </a:p>
          <a:p>
            <a:pPr marL="0" marR="0" algn="l">
              <a:buNone/>
            </a:pPr>
            <a:r>
              <a:rPr lang="en-US" sz="1200" b="1" dirty="0">
                <a:solidFill>
                  <a:srgbClr val="0B2F48"/>
                </a:solidFill>
                <a:effectLst/>
                <a:latin typeface="+mj-lt"/>
                <a:ea typeface="Aptos" panose="020B0004020202020204" pitchFamily="34" charset="0"/>
                <a:cs typeface="Aptos" panose="020B0004020202020204" pitchFamily="34" charset="0"/>
              </a:rPr>
              <a:t>NAICS Code:</a:t>
            </a:r>
            <a:r>
              <a:rPr lang="en-US" sz="1200" dirty="0">
                <a:solidFill>
                  <a:srgbClr val="0B2F48"/>
                </a:solidFill>
                <a:effectLst/>
                <a:latin typeface="+mj-lt"/>
                <a:ea typeface="Aptos" panose="020B0004020202020204" pitchFamily="34" charset="0"/>
                <a:cs typeface="Aptos" panose="020B0004020202020204" pitchFamily="34" charset="0"/>
              </a:rPr>
              <a:t> 541611</a:t>
            </a:r>
          </a:p>
          <a:p>
            <a:pPr marL="0" marR="0" algn="l">
              <a:buNone/>
            </a:pPr>
            <a:endParaRPr lang="en-US" sz="1400" dirty="0">
              <a:solidFill>
                <a:schemeClr val="tx1"/>
              </a:solidFill>
              <a:effectLst/>
              <a:latin typeface="+mj-lt"/>
              <a:ea typeface="Aptos" panose="020B0004020202020204" pitchFamily="34" charset="0"/>
              <a:cs typeface="Aptos" panose="020B0004020202020204"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439</TotalTime>
  <Words>659</Words>
  <Application>Microsoft Office PowerPoint</Application>
  <PresentationFormat>Custom</PresentationFormat>
  <Paragraphs>110</Paragraphs>
  <Slides>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Aptos</vt:lpstr>
      <vt:lpstr>Calibri</vt:lpstr>
      <vt:lpstr>Wingdings</vt: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Retha Oliver</dc:creator>
  <cp:lastModifiedBy>Anjuli Desai</cp:lastModifiedBy>
  <cp:revision>16</cp:revision>
  <dcterms:created xsi:type="dcterms:W3CDTF">2025-01-03T20:53:51Z</dcterms:created>
  <dcterms:modified xsi:type="dcterms:W3CDTF">2026-08-25T19:16:31Z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2021-09-13T00:00:00Z</vt:filetime>
  </property>
  <property fmtid="{D5CDD505-2E9C-101B-9397-08002B2CF9AE}" pid="3" name="Creator">
    <vt:lpwstr>Adobe InDesign 16.1 (Macintosh)</vt:lpwstr>
  </property>
  <property fmtid="{D5CDD505-2E9C-101B-9397-08002B2CF9AE}" pid="4" name="LastSaved">
    <vt:filetime>2025-01-03T00:00:00Z</vt:filetime>
  </property>
  <property fmtid="{D5CDD505-2E9C-101B-9397-08002B2CF9AE}" pid="5" name="Producer">
    <vt:lpwstr>Adobe PDF Library 15.0</vt:lpwstr>
  </property>
</Properties>
</file>